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79" r:id="rId3"/>
    <p:sldId id="289" r:id="rId4"/>
    <p:sldId id="369" r:id="rId5"/>
    <p:sldId id="406" r:id="rId6"/>
    <p:sldId id="407" r:id="rId7"/>
    <p:sldId id="390" r:id="rId8"/>
    <p:sldId id="381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319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 userDrawn="1">
          <p15:clr>
            <a:srgbClr val="A4A3A4"/>
          </p15:clr>
        </p15:guide>
        <p15:guide id="2" pos="40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sel Sise" initials="Y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AB5"/>
    <a:srgbClr val="A5DDF3"/>
    <a:srgbClr val="60C5E4"/>
    <a:srgbClr val="46BAEB"/>
    <a:srgbClr val="47B2EA"/>
    <a:srgbClr val="002060"/>
    <a:srgbClr val="41B13C"/>
    <a:srgbClr val="004B00"/>
    <a:srgbClr val="FEFEFE"/>
    <a:srgbClr val="C5C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8" autoAdjust="0"/>
    <p:restoredTop sz="93826" autoAdjust="0"/>
  </p:normalViewPr>
  <p:slideViewPr>
    <p:cSldViewPr snapToGrid="0" showGuides="1">
      <p:cViewPr>
        <p:scale>
          <a:sx n="66" d="100"/>
          <a:sy n="66" d="100"/>
        </p:scale>
        <p:origin x="-690" y="-270"/>
      </p:cViewPr>
      <p:guideLst>
        <p:guide orient="horz" pos="2115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40AD7-2A47-4B63-A946-3E927A9A07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2AC2F7-C5D3-4C44-89C7-5A23FF5D142E}">
      <dgm:prSet phldrT="[Text]"/>
      <dgm:spPr/>
      <dgm:t>
        <a:bodyPr/>
        <a:lstStyle/>
        <a:p>
          <a:r>
            <a:rPr lang="tr-TR" b="1" dirty="0"/>
            <a:t>Mevcut </a:t>
          </a:r>
          <a:r>
            <a:rPr lang="tr-TR" b="1" dirty="0" smtClean="0"/>
            <a:t>Durumun Özeti</a:t>
          </a:r>
          <a:endParaRPr lang="en-US" dirty="0"/>
        </a:p>
      </dgm:t>
    </dgm:pt>
    <dgm:pt modelId="{42025DD2-F895-41BB-8C41-9DADDD37164E}" type="parTrans" cxnId="{DB47116E-6E7D-402E-9290-425E25B531D0}">
      <dgm:prSet/>
      <dgm:spPr/>
      <dgm:t>
        <a:bodyPr/>
        <a:lstStyle/>
        <a:p>
          <a:endParaRPr lang="en-US"/>
        </a:p>
      </dgm:t>
    </dgm:pt>
    <dgm:pt modelId="{9B37C186-D085-4AB5-8E2A-1E1B7E2E3853}" type="sibTrans" cxnId="{DB47116E-6E7D-402E-9290-425E25B531D0}">
      <dgm:prSet/>
      <dgm:spPr/>
      <dgm:t>
        <a:bodyPr/>
        <a:lstStyle/>
        <a:p>
          <a:endParaRPr lang="en-US"/>
        </a:p>
      </dgm:t>
    </dgm:pt>
    <dgm:pt modelId="{7D9E5E7D-9FD7-432D-BAF0-95FDCA1B12D7}">
      <dgm:prSet/>
      <dgm:spPr/>
      <dgm:t>
        <a:bodyPr/>
        <a:lstStyle/>
        <a:p>
          <a:r>
            <a:rPr lang="tr-TR" b="1" dirty="0" smtClean="0"/>
            <a:t>Hedeflenen Durum</a:t>
          </a:r>
          <a:endParaRPr lang="tr-TR" b="1" dirty="0"/>
        </a:p>
      </dgm:t>
    </dgm:pt>
    <dgm:pt modelId="{CB1C7990-610F-4D70-A704-9554AB025107}" type="parTrans" cxnId="{1A66A5B1-C423-4221-83A4-5EBF8DE0FC12}">
      <dgm:prSet/>
      <dgm:spPr/>
      <dgm:t>
        <a:bodyPr/>
        <a:lstStyle/>
        <a:p>
          <a:endParaRPr lang="en-US"/>
        </a:p>
      </dgm:t>
    </dgm:pt>
    <dgm:pt modelId="{1E4D6883-9D57-4B8F-BECE-7A7C7706AAD5}" type="sibTrans" cxnId="{1A66A5B1-C423-4221-83A4-5EBF8DE0FC12}">
      <dgm:prSet/>
      <dgm:spPr/>
      <dgm:t>
        <a:bodyPr/>
        <a:lstStyle/>
        <a:p>
          <a:endParaRPr lang="en-US"/>
        </a:p>
      </dgm:t>
    </dgm:pt>
    <dgm:pt modelId="{F95F17BE-597B-438F-8E2A-6B0A18676FFB}">
      <dgm:prSet/>
      <dgm:spPr/>
      <dgm:t>
        <a:bodyPr/>
        <a:lstStyle/>
        <a:p>
          <a:r>
            <a:rPr lang="tr-TR" b="1" dirty="0" smtClean="0"/>
            <a:t>Ön Ödemeli Sayaçların Kullanım Amacı</a:t>
          </a:r>
          <a:endParaRPr lang="tr-TR" b="1" dirty="0"/>
        </a:p>
      </dgm:t>
    </dgm:pt>
    <dgm:pt modelId="{4C4A334F-537F-413D-8AFE-3EDE148551FF}" type="parTrans" cxnId="{4635660A-BB73-43B2-A215-9B8276225E5C}">
      <dgm:prSet/>
      <dgm:spPr/>
      <dgm:t>
        <a:bodyPr/>
        <a:lstStyle/>
        <a:p>
          <a:endParaRPr lang="en-US"/>
        </a:p>
      </dgm:t>
    </dgm:pt>
    <dgm:pt modelId="{0E741C94-2A76-44C0-B189-B8C9C9C7AF2F}" type="sibTrans" cxnId="{4635660A-BB73-43B2-A215-9B8276225E5C}">
      <dgm:prSet/>
      <dgm:spPr/>
      <dgm:t>
        <a:bodyPr/>
        <a:lstStyle/>
        <a:p>
          <a:endParaRPr lang="en-US"/>
        </a:p>
      </dgm:t>
    </dgm:pt>
    <dgm:pt modelId="{94F0FDD0-6E8D-44AF-8074-CE17B892C8F8}">
      <dgm:prSet/>
      <dgm:spPr/>
      <dgm:t>
        <a:bodyPr/>
        <a:lstStyle/>
        <a:p>
          <a:r>
            <a:rPr lang="tr-TR" b="1" dirty="0" smtClean="0"/>
            <a:t>Yapılacak Çalışmalar</a:t>
          </a:r>
          <a:endParaRPr lang="tr-TR" b="1" dirty="0"/>
        </a:p>
      </dgm:t>
    </dgm:pt>
    <dgm:pt modelId="{4878673B-25A7-4DB2-AE9B-27A59A356781}" type="parTrans" cxnId="{445D2DEF-246A-418A-824E-7B512A14EC37}">
      <dgm:prSet/>
      <dgm:spPr/>
      <dgm:t>
        <a:bodyPr/>
        <a:lstStyle/>
        <a:p>
          <a:endParaRPr lang="en-US"/>
        </a:p>
      </dgm:t>
    </dgm:pt>
    <dgm:pt modelId="{5294840B-4BEF-44F8-95E8-6B9F0F7B1B74}" type="sibTrans" cxnId="{445D2DEF-246A-418A-824E-7B512A14EC37}">
      <dgm:prSet/>
      <dgm:spPr/>
      <dgm:t>
        <a:bodyPr/>
        <a:lstStyle/>
        <a:p>
          <a:endParaRPr lang="en-US"/>
        </a:p>
      </dgm:t>
    </dgm:pt>
    <dgm:pt modelId="{7B72344D-27BB-4811-8E64-56BCA48DE0AE}">
      <dgm:prSet/>
      <dgm:spPr/>
      <dgm:t>
        <a:bodyPr/>
        <a:lstStyle/>
        <a:p>
          <a:r>
            <a:rPr lang="tr-TR" b="1" dirty="0"/>
            <a:t>Proje Teknik Detayı</a:t>
          </a:r>
        </a:p>
      </dgm:t>
    </dgm:pt>
    <dgm:pt modelId="{E9AB9D99-7566-4A2C-A992-0AAB0C0182E1}" type="sibTrans" cxnId="{CE45F4E0-8D1E-4D2E-9207-BACC886E6581}">
      <dgm:prSet/>
      <dgm:spPr/>
      <dgm:t>
        <a:bodyPr/>
        <a:lstStyle/>
        <a:p>
          <a:endParaRPr lang="tr-TR"/>
        </a:p>
      </dgm:t>
    </dgm:pt>
    <dgm:pt modelId="{A1204C49-984A-416A-AE0B-F538E2CA5E02}" type="parTrans" cxnId="{CE45F4E0-8D1E-4D2E-9207-BACC886E6581}">
      <dgm:prSet/>
      <dgm:spPr/>
      <dgm:t>
        <a:bodyPr/>
        <a:lstStyle/>
        <a:p>
          <a:endParaRPr lang="tr-TR"/>
        </a:p>
      </dgm:t>
    </dgm:pt>
    <dgm:pt modelId="{CC0060D5-22A5-4FB5-8A14-1E473EFF20EC}" type="pres">
      <dgm:prSet presAssocID="{27F40AD7-2A47-4B63-A946-3E927A9A074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702B69F-021A-42D4-A7DE-7E5772948891}" type="pres">
      <dgm:prSet presAssocID="{27F40AD7-2A47-4B63-A946-3E927A9A0740}" presName="Name1" presStyleCnt="0"/>
      <dgm:spPr/>
    </dgm:pt>
    <dgm:pt modelId="{B514DD50-5374-4607-8DCD-9A87689C06F5}" type="pres">
      <dgm:prSet presAssocID="{27F40AD7-2A47-4B63-A946-3E927A9A0740}" presName="cycle" presStyleCnt="0"/>
      <dgm:spPr/>
    </dgm:pt>
    <dgm:pt modelId="{737E530A-74BB-4A55-BD52-F924CE922901}" type="pres">
      <dgm:prSet presAssocID="{27F40AD7-2A47-4B63-A946-3E927A9A0740}" presName="srcNode" presStyleLbl="node1" presStyleIdx="0" presStyleCnt="5"/>
      <dgm:spPr/>
    </dgm:pt>
    <dgm:pt modelId="{6516BE4C-B4DB-4353-8809-0EF6346D10D6}" type="pres">
      <dgm:prSet presAssocID="{27F40AD7-2A47-4B63-A946-3E927A9A0740}" presName="conn" presStyleLbl="parChTrans1D2" presStyleIdx="0" presStyleCnt="1"/>
      <dgm:spPr/>
      <dgm:t>
        <a:bodyPr/>
        <a:lstStyle/>
        <a:p>
          <a:endParaRPr lang="tr-TR"/>
        </a:p>
      </dgm:t>
    </dgm:pt>
    <dgm:pt modelId="{44E530E5-C429-4252-866E-EE2B286AF6C1}" type="pres">
      <dgm:prSet presAssocID="{27F40AD7-2A47-4B63-A946-3E927A9A0740}" presName="extraNode" presStyleLbl="node1" presStyleIdx="0" presStyleCnt="5"/>
      <dgm:spPr/>
    </dgm:pt>
    <dgm:pt modelId="{C33DC31C-36DD-424C-B7C6-3796B0909AF4}" type="pres">
      <dgm:prSet presAssocID="{27F40AD7-2A47-4B63-A946-3E927A9A0740}" presName="dstNode" presStyleLbl="node1" presStyleIdx="0" presStyleCnt="5"/>
      <dgm:spPr/>
    </dgm:pt>
    <dgm:pt modelId="{3C6FE250-6950-43FA-AAA5-E5D4356067FD}" type="pres">
      <dgm:prSet presAssocID="{7A2AC2F7-C5D3-4C44-89C7-5A23FF5D142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406FA0-811E-41F7-BA0F-6C0E2F0ED59F}" type="pres">
      <dgm:prSet presAssocID="{7A2AC2F7-C5D3-4C44-89C7-5A23FF5D142E}" presName="accent_1" presStyleCnt="0"/>
      <dgm:spPr/>
    </dgm:pt>
    <dgm:pt modelId="{E364D3C3-00F9-44E5-827A-4A57D828ECEE}" type="pres">
      <dgm:prSet presAssocID="{7A2AC2F7-C5D3-4C44-89C7-5A23FF5D142E}" presName="accentRepeatNode" presStyleLbl="solidFgAcc1" presStyleIdx="0" presStyleCnt="5"/>
      <dgm:spPr/>
    </dgm:pt>
    <dgm:pt modelId="{48C98290-625C-4048-B4A9-4B885FE351D5}" type="pres">
      <dgm:prSet presAssocID="{7D9E5E7D-9FD7-432D-BAF0-95FDCA1B12D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4BD883-68C9-4E53-8DA9-9719593B3E83}" type="pres">
      <dgm:prSet presAssocID="{7D9E5E7D-9FD7-432D-BAF0-95FDCA1B12D7}" presName="accent_2" presStyleCnt="0"/>
      <dgm:spPr/>
    </dgm:pt>
    <dgm:pt modelId="{21941EE6-573B-4AD7-A688-76C0A630AB83}" type="pres">
      <dgm:prSet presAssocID="{7D9E5E7D-9FD7-432D-BAF0-95FDCA1B12D7}" presName="accentRepeatNode" presStyleLbl="solidFgAcc1" presStyleIdx="1" presStyleCnt="5"/>
      <dgm:spPr/>
    </dgm:pt>
    <dgm:pt modelId="{1CEF5804-902E-41EE-BA17-DC33C54DFE2D}" type="pres">
      <dgm:prSet presAssocID="{F95F17BE-597B-438F-8E2A-6B0A18676F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6A5A28-94BD-4736-B5AC-B7EA4E5BBEBA}" type="pres">
      <dgm:prSet presAssocID="{F95F17BE-597B-438F-8E2A-6B0A18676FFB}" presName="accent_3" presStyleCnt="0"/>
      <dgm:spPr/>
    </dgm:pt>
    <dgm:pt modelId="{04C622F6-EF6A-4EDE-BEFC-4E55BDB725A5}" type="pres">
      <dgm:prSet presAssocID="{F95F17BE-597B-438F-8E2A-6B0A18676FFB}" presName="accentRepeatNode" presStyleLbl="solidFgAcc1" presStyleIdx="2" presStyleCnt="5"/>
      <dgm:spPr/>
    </dgm:pt>
    <dgm:pt modelId="{63CBA59C-75DA-4623-BD85-75F07C697C00}" type="pres">
      <dgm:prSet presAssocID="{94F0FDD0-6E8D-44AF-8074-CE17B892C8F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B4A79D-7947-44E7-AE61-9395947EF833}" type="pres">
      <dgm:prSet presAssocID="{94F0FDD0-6E8D-44AF-8074-CE17B892C8F8}" presName="accent_4" presStyleCnt="0"/>
      <dgm:spPr/>
    </dgm:pt>
    <dgm:pt modelId="{76F954E2-CA37-4EDD-9F1C-E392D0C5BF87}" type="pres">
      <dgm:prSet presAssocID="{94F0FDD0-6E8D-44AF-8074-CE17B892C8F8}" presName="accentRepeatNode" presStyleLbl="solidFgAcc1" presStyleIdx="3" presStyleCnt="5"/>
      <dgm:spPr/>
    </dgm:pt>
    <dgm:pt modelId="{2B0609CF-8EF1-4C4A-B187-CA310A0EC429}" type="pres">
      <dgm:prSet presAssocID="{7B72344D-27BB-4811-8E64-56BCA48DE0A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5E9AF7-F84E-4AF2-B8F7-D5F8A9816DC7}" type="pres">
      <dgm:prSet presAssocID="{7B72344D-27BB-4811-8E64-56BCA48DE0AE}" presName="accent_5" presStyleCnt="0"/>
      <dgm:spPr/>
    </dgm:pt>
    <dgm:pt modelId="{649FDA59-1AD7-41BD-97D4-D8F3E77D4A5A}" type="pres">
      <dgm:prSet presAssocID="{7B72344D-27BB-4811-8E64-56BCA48DE0AE}" presName="accentRepeatNode" presStyleLbl="solidFgAcc1" presStyleIdx="4" presStyleCnt="5"/>
      <dgm:spPr/>
    </dgm:pt>
  </dgm:ptLst>
  <dgm:cxnLst>
    <dgm:cxn modelId="{EC71F1C9-D5F7-43CE-89A0-C92592468E4B}" type="presOf" srcId="{F95F17BE-597B-438F-8E2A-6B0A18676FFB}" destId="{1CEF5804-902E-41EE-BA17-DC33C54DFE2D}" srcOrd="0" destOrd="0" presId="urn:microsoft.com/office/officeart/2008/layout/VerticalCurvedList"/>
    <dgm:cxn modelId="{51768713-B3E2-4FD2-A203-1330E61D6100}" type="presOf" srcId="{27F40AD7-2A47-4B63-A946-3E927A9A0740}" destId="{CC0060D5-22A5-4FB5-8A14-1E473EFF20EC}" srcOrd="0" destOrd="0" presId="urn:microsoft.com/office/officeart/2008/layout/VerticalCurvedList"/>
    <dgm:cxn modelId="{1A66A5B1-C423-4221-83A4-5EBF8DE0FC12}" srcId="{27F40AD7-2A47-4B63-A946-3E927A9A0740}" destId="{7D9E5E7D-9FD7-432D-BAF0-95FDCA1B12D7}" srcOrd="1" destOrd="0" parTransId="{CB1C7990-610F-4D70-A704-9554AB025107}" sibTransId="{1E4D6883-9D57-4B8F-BECE-7A7C7706AAD5}"/>
    <dgm:cxn modelId="{071B0307-6BD5-43EC-A7A6-FAE91938FF1F}" type="presOf" srcId="{9B37C186-D085-4AB5-8E2A-1E1B7E2E3853}" destId="{6516BE4C-B4DB-4353-8809-0EF6346D10D6}" srcOrd="0" destOrd="0" presId="urn:microsoft.com/office/officeart/2008/layout/VerticalCurvedList"/>
    <dgm:cxn modelId="{4635660A-BB73-43B2-A215-9B8276225E5C}" srcId="{27F40AD7-2A47-4B63-A946-3E927A9A0740}" destId="{F95F17BE-597B-438F-8E2A-6B0A18676FFB}" srcOrd="2" destOrd="0" parTransId="{4C4A334F-537F-413D-8AFE-3EDE148551FF}" sibTransId="{0E741C94-2A76-44C0-B189-B8C9C9C7AF2F}"/>
    <dgm:cxn modelId="{445D2DEF-246A-418A-824E-7B512A14EC37}" srcId="{27F40AD7-2A47-4B63-A946-3E927A9A0740}" destId="{94F0FDD0-6E8D-44AF-8074-CE17B892C8F8}" srcOrd="3" destOrd="0" parTransId="{4878673B-25A7-4DB2-AE9B-27A59A356781}" sibTransId="{5294840B-4BEF-44F8-95E8-6B9F0F7B1B74}"/>
    <dgm:cxn modelId="{DB47116E-6E7D-402E-9290-425E25B531D0}" srcId="{27F40AD7-2A47-4B63-A946-3E927A9A0740}" destId="{7A2AC2F7-C5D3-4C44-89C7-5A23FF5D142E}" srcOrd="0" destOrd="0" parTransId="{42025DD2-F895-41BB-8C41-9DADDD37164E}" sibTransId="{9B37C186-D085-4AB5-8E2A-1E1B7E2E3853}"/>
    <dgm:cxn modelId="{B7D90BAD-DB62-4943-90D6-3E0F57F67C41}" type="presOf" srcId="{7A2AC2F7-C5D3-4C44-89C7-5A23FF5D142E}" destId="{3C6FE250-6950-43FA-AAA5-E5D4356067FD}" srcOrd="0" destOrd="0" presId="urn:microsoft.com/office/officeart/2008/layout/VerticalCurvedList"/>
    <dgm:cxn modelId="{2E1CEBCA-170F-4AE5-AC08-B5DB28B48A4D}" type="presOf" srcId="{7D9E5E7D-9FD7-432D-BAF0-95FDCA1B12D7}" destId="{48C98290-625C-4048-B4A9-4B885FE351D5}" srcOrd="0" destOrd="0" presId="urn:microsoft.com/office/officeart/2008/layout/VerticalCurvedList"/>
    <dgm:cxn modelId="{F83176A8-3FFA-46BE-BB8F-1FEFF94DD956}" type="presOf" srcId="{94F0FDD0-6E8D-44AF-8074-CE17B892C8F8}" destId="{63CBA59C-75DA-4623-BD85-75F07C697C00}" srcOrd="0" destOrd="0" presId="urn:microsoft.com/office/officeart/2008/layout/VerticalCurvedList"/>
    <dgm:cxn modelId="{2FE45030-CC4F-4189-9260-6373E26B6092}" type="presOf" srcId="{7B72344D-27BB-4811-8E64-56BCA48DE0AE}" destId="{2B0609CF-8EF1-4C4A-B187-CA310A0EC429}" srcOrd="0" destOrd="0" presId="urn:microsoft.com/office/officeart/2008/layout/VerticalCurvedList"/>
    <dgm:cxn modelId="{CE45F4E0-8D1E-4D2E-9207-BACC886E6581}" srcId="{27F40AD7-2A47-4B63-A946-3E927A9A0740}" destId="{7B72344D-27BB-4811-8E64-56BCA48DE0AE}" srcOrd="4" destOrd="0" parTransId="{A1204C49-984A-416A-AE0B-F538E2CA5E02}" sibTransId="{E9AB9D99-7566-4A2C-A992-0AAB0C0182E1}"/>
    <dgm:cxn modelId="{BA3B9ECE-5428-4559-8248-A29C838EC1EB}" type="presParOf" srcId="{CC0060D5-22A5-4FB5-8A14-1E473EFF20EC}" destId="{C702B69F-021A-42D4-A7DE-7E5772948891}" srcOrd="0" destOrd="0" presId="urn:microsoft.com/office/officeart/2008/layout/VerticalCurvedList"/>
    <dgm:cxn modelId="{1865C574-5257-4C13-BC18-DB1E12A3B5EE}" type="presParOf" srcId="{C702B69F-021A-42D4-A7DE-7E5772948891}" destId="{B514DD50-5374-4607-8DCD-9A87689C06F5}" srcOrd="0" destOrd="0" presId="urn:microsoft.com/office/officeart/2008/layout/VerticalCurvedList"/>
    <dgm:cxn modelId="{AFF9DE3C-C41D-4983-9EB2-F7890F1148C3}" type="presParOf" srcId="{B514DD50-5374-4607-8DCD-9A87689C06F5}" destId="{737E530A-74BB-4A55-BD52-F924CE922901}" srcOrd="0" destOrd="0" presId="urn:microsoft.com/office/officeart/2008/layout/VerticalCurvedList"/>
    <dgm:cxn modelId="{8ADD49B7-7EA9-4050-9F48-9EB058392EDA}" type="presParOf" srcId="{B514DD50-5374-4607-8DCD-9A87689C06F5}" destId="{6516BE4C-B4DB-4353-8809-0EF6346D10D6}" srcOrd="1" destOrd="0" presId="urn:microsoft.com/office/officeart/2008/layout/VerticalCurvedList"/>
    <dgm:cxn modelId="{9587F2E6-B071-420E-9786-69B10843C60C}" type="presParOf" srcId="{B514DD50-5374-4607-8DCD-9A87689C06F5}" destId="{44E530E5-C429-4252-866E-EE2B286AF6C1}" srcOrd="2" destOrd="0" presId="urn:microsoft.com/office/officeart/2008/layout/VerticalCurvedList"/>
    <dgm:cxn modelId="{22BCD26B-45C6-4495-9FF9-A02236C4B33B}" type="presParOf" srcId="{B514DD50-5374-4607-8DCD-9A87689C06F5}" destId="{C33DC31C-36DD-424C-B7C6-3796B0909AF4}" srcOrd="3" destOrd="0" presId="urn:microsoft.com/office/officeart/2008/layout/VerticalCurvedList"/>
    <dgm:cxn modelId="{F85E89B1-B972-4138-A1D3-8B05DF832719}" type="presParOf" srcId="{C702B69F-021A-42D4-A7DE-7E5772948891}" destId="{3C6FE250-6950-43FA-AAA5-E5D4356067FD}" srcOrd="1" destOrd="0" presId="urn:microsoft.com/office/officeart/2008/layout/VerticalCurvedList"/>
    <dgm:cxn modelId="{150F92BA-C09D-497B-9F48-A9316CE868CC}" type="presParOf" srcId="{C702B69F-021A-42D4-A7DE-7E5772948891}" destId="{E0406FA0-811E-41F7-BA0F-6C0E2F0ED59F}" srcOrd="2" destOrd="0" presId="urn:microsoft.com/office/officeart/2008/layout/VerticalCurvedList"/>
    <dgm:cxn modelId="{CDAE6260-2791-418D-9225-64E9BED87649}" type="presParOf" srcId="{E0406FA0-811E-41F7-BA0F-6C0E2F0ED59F}" destId="{E364D3C3-00F9-44E5-827A-4A57D828ECEE}" srcOrd="0" destOrd="0" presId="urn:microsoft.com/office/officeart/2008/layout/VerticalCurvedList"/>
    <dgm:cxn modelId="{3DE99AAA-736F-4FF1-B8FF-3C9D3DAD9467}" type="presParOf" srcId="{C702B69F-021A-42D4-A7DE-7E5772948891}" destId="{48C98290-625C-4048-B4A9-4B885FE351D5}" srcOrd="3" destOrd="0" presId="urn:microsoft.com/office/officeart/2008/layout/VerticalCurvedList"/>
    <dgm:cxn modelId="{6D1FCA23-9B73-4268-8126-6E0FA9858999}" type="presParOf" srcId="{C702B69F-021A-42D4-A7DE-7E5772948891}" destId="{524BD883-68C9-4E53-8DA9-9719593B3E83}" srcOrd="4" destOrd="0" presId="urn:microsoft.com/office/officeart/2008/layout/VerticalCurvedList"/>
    <dgm:cxn modelId="{24DA6AE6-E2CF-4AC1-A7E9-0B972529A247}" type="presParOf" srcId="{524BD883-68C9-4E53-8DA9-9719593B3E83}" destId="{21941EE6-573B-4AD7-A688-76C0A630AB83}" srcOrd="0" destOrd="0" presId="urn:microsoft.com/office/officeart/2008/layout/VerticalCurvedList"/>
    <dgm:cxn modelId="{0D450131-783F-42E9-888E-B4EE81F689AD}" type="presParOf" srcId="{C702B69F-021A-42D4-A7DE-7E5772948891}" destId="{1CEF5804-902E-41EE-BA17-DC33C54DFE2D}" srcOrd="5" destOrd="0" presId="urn:microsoft.com/office/officeart/2008/layout/VerticalCurvedList"/>
    <dgm:cxn modelId="{C7EE5548-07F7-47BD-92F9-DF2387229587}" type="presParOf" srcId="{C702B69F-021A-42D4-A7DE-7E5772948891}" destId="{036A5A28-94BD-4736-B5AC-B7EA4E5BBEBA}" srcOrd="6" destOrd="0" presId="urn:microsoft.com/office/officeart/2008/layout/VerticalCurvedList"/>
    <dgm:cxn modelId="{3B27586F-9467-4673-A165-2E37628244FE}" type="presParOf" srcId="{036A5A28-94BD-4736-B5AC-B7EA4E5BBEBA}" destId="{04C622F6-EF6A-4EDE-BEFC-4E55BDB725A5}" srcOrd="0" destOrd="0" presId="urn:microsoft.com/office/officeart/2008/layout/VerticalCurvedList"/>
    <dgm:cxn modelId="{5F5ADCA1-8E17-4AB6-AF6B-675AB73CAD2F}" type="presParOf" srcId="{C702B69F-021A-42D4-A7DE-7E5772948891}" destId="{63CBA59C-75DA-4623-BD85-75F07C697C00}" srcOrd="7" destOrd="0" presId="urn:microsoft.com/office/officeart/2008/layout/VerticalCurvedList"/>
    <dgm:cxn modelId="{3BDE03D4-8CBF-4E34-B71C-7BB169C923C8}" type="presParOf" srcId="{C702B69F-021A-42D4-A7DE-7E5772948891}" destId="{D8B4A79D-7947-44E7-AE61-9395947EF833}" srcOrd="8" destOrd="0" presId="urn:microsoft.com/office/officeart/2008/layout/VerticalCurvedList"/>
    <dgm:cxn modelId="{15E8CF05-65F0-4900-99C7-F386022071A4}" type="presParOf" srcId="{D8B4A79D-7947-44E7-AE61-9395947EF833}" destId="{76F954E2-CA37-4EDD-9F1C-E392D0C5BF87}" srcOrd="0" destOrd="0" presId="urn:microsoft.com/office/officeart/2008/layout/VerticalCurvedList"/>
    <dgm:cxn modelId="{1B11AB55-9DD4-415D-B9BE-7D762B2AD92D}" type="presParOf" srcId="{C702B69F-021A-42D4-A7DE-7E5772948891}" destId="{2B0609CF-8EF1-4C4A-B187-CA310A0EC429}" srcOrd="9" destOrd="0" presId="urn:microsoft.com/office/officeart/2008/layout/VerticalCurvedList"/>
    <dgm:cxn modelId="{2A93CEAB-F235-4E9E-BD41-A03D0EB11A14}" type="presParOf" srcId="{C702B69F-021A-42D4-A7DE-7E5772948891}" destId="{F25E9AF7-F84E-4AF2-B8F7-D5F8A9816DC7}" srcOrd="10" destOrd="0" presId="urn:microsoft.com/office/officeart/2008/layout/VerticalCurvedList"/>
    <dgm:cxn modelId="{9D9B6BE2-607D-4635-946F-116C4D6D366D}" type="presParOf" srcId="{F25E9AF7-F84E-4AF2-B8F7-D5F8A9816DC7}" destId="{649FDA59-1AD7-41BD-97D4-D8F3E77D4A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6BE4C-B4DB-4353-8809-0EF6346D10D6}">
      <dsp:nvSpPr>
        <dsp:cNvPr id="0" name=""/>
        <dsp:cNvSpPr/>
      </dsp:nvSpPr>
      <dsp:spPr>
        <a:xfrm>
          <a:off x="-5868665" y="-898139"/>
          <a:ext cx="6986627" cy="6986627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FE250-6950-43FA-AAA5-E5D4356067FD}">
      <dsp:nvSpPr>
        <dsp:cNvPr id="0" name=""/>
        <dsp:cNvSpPr/>
      </dsp:nvSpPr>
      <dsp:spPr>
        <a:xfrm>
          <a:off x="488619" y="324292"/>
          <a:ext cx="6326884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/>
            <a:t>Mevcut </a:t>
          </a:r>
          <a:r>
            <a:rPr lang="tr-TR" sz="2500" b="1" kern="1200" dirty="0" smtClean="0"/>
            <a:t>Durumun Özeti</a:t>
          </a:r>
          <a:endParaRPr lang="en-US" sz="2500" kern="1200" dirty="0"/>
        </a:p>
      </dsp:txBody>
      <dsp:txXfrm>
        <a:off x="488619" y="324292"/>
        <a:ext cx="6326884" cy="649001"/>
      </dsp:txXfrm>
    </dsp:sp>
    <dsp:sp modelId="{E364D3C3-00F9-44E5-827A-4A57D828ECEE}">
      <dsp:nvSpPr>
        <dsp:cNvPr id="0" name=""/>
        <dsp:cNvSpPr/>
      </dsp:nvSpPr>
      <dsp:spPr>
        <a:xfrm>
          <a:off x="82993" y="243167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C98290-625C-4048-B4A9-4B885FE351D5}">
      <dsp:nvSpPr>
        <dsp:cNvPr id="0" name=""/>
        <dsp:cNvSpPr/>
      </dsp:nvSpPr>
      <dsp:spPr>
        <a:xfrm>
          <a:off x="953674" y="1297483"/>
          <a:ext cx="5861829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Hedeflenen Durum</a:t>
          </a:r>
          <a:endParaRPr lang="tr-TR" sz="2500" b="1" kern="1200" dirty="0"/>
        </a:p>
      </dsp:txBody>
      <dsp:txXfrm>
        <a:off x="953674" y="1297483"/>
        <a:ext cx="5861829" cy="649001"/>
      </dsp:txXfrm>
    </dsp:sp>
    <dsp:sp modelId="{21941EE6-573B-4AD7-A688-76C0A630AB83}">
      <dsp:nvSpPr>
        <dsp:cNvPr id="0" name=""/>
        <dsp:cNvSpPr/>
      </dsp:nvSpPr>
      <dsp:spPr>
        <a:xfrm>
          <a:off x="548049" y="121635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F5804-902E-41EE-BA17-DC33C54DFE2D}">
      <dsp:nvSpPr>
        <dsp:cNvPr id="0" name=""/>
        <dsp:cNvSpPr/>
      </dsp:nvSpPr>
      <dsp:spPr>
        <a:xfrm>
          <a:off x="1096409" y="2270673"/>
          <a:ext cx="5719094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Ön Ödemeli Sayaçların Kullanım Amacı</a:t>
          </a:r>
          <a:endParaRPr lang="tr-TR" sz="2500" b="1" kern="1200" dirty="0"/>
        </a:p>
      </dsp:txBody>
      <dsp:txXfrm>
        <a:off x="1096409" y="2270673"/>
        <a:ext cx="5719094" cy="649001"/>
      </dsp:txXfrm>
    </dsp:sp>
    <dsp:sp modelId="{04C622F6-EF6A-4EDE-BEFC-4E55BDB725A5}">
      <dsp:nvSpPr>
        <dsp:cNvPr id="0" name=""/>
        <dsp:cNvSpPr/>
      </dsp:nvSpPr>
      <dsp:spPr>
        <a:xfrm>
          <a:off x="690783" y="218954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BA59C-75DA-4623-BD85-75F07C697C00}">
      <dsp:nvSpPr>
        <dsp:cNvPr id="0" name=""/>
        <dsp:cNvSpPr/>
      </dsp:nvSpPr>
      <dsp:spPr>
        <a:xfrm>
          <a:off x="953674" y="3243863"/>
          <a:ext cx="5861829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/>
            <a:t>Yapılacak Çalışmalar</a:t>
          </a:r>
          <a:endParaRPr lang="tr-TR" sz="2500" b="1" kern="1200" dirty="0"/>
        </a:p>
      </dsp:txBody>
      <dsp:txXfrm>
        <a:off x="953674" y="3243863"/>
        <a:ext cx="5861829" cy="649001"/>
      </dsp:txXfrm>
    </dsp:sp>
    <dsp:sp modelId="{76F954E2-CA37-4EDD-9F1C-E392D0C5BF87}">
      <dsp:nvSpPr>
        <dsp:cNvPr id="0" name=""/>
        <dsp:cNvSpPr/>
      </dsp:nvSpPr>
      <dsp:spPr>
        <a:xfrm>
          <a:off x="548049" y="316273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609CF-8EF1-4C4A-B187-CA310A0EC429}">
      <dsp:nvSpPr>
        <dsp:cNvPr id="0" name=""/>
        <dsp:cNvSpPr/>
      </dsp:nvSpPr>
      <dsp:spPr>
        <a:xfrm>
          <a:off x="488619" y="4217053"/>
          <a:ext cx="6326884" cy="649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514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/>
            <a:t>Proje Teknik Detayı</a:t>
          </a:r>
        </a:p>
      </dsp:txBody>
      <dsp:txXfrm>
        <a:off x="488619" y="4217053"/>
        <a:ext cx="6326884" cy="649001"/>
      </dsp:txXfrm>
    </dsp:sp>
    <dsp:sp modelId="{649FDA59-1AD7-41BD-97D4-D8F3E77D4A5A}">
      <dsp:nvSpPr>
        <dsp:cNvPr id="0" name=""/>
        <dsp:cNvSpPr/>
      </dsp:nvSpPr>
      <dsp:spPr>
        <a:xfrm>
          <a:off x="82993" y="4135928"/>
          <a:ext cx="811251" cy="811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E9AF-2F35-4259-9A1A-7F73DB2146BE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E77E-0038-4099-9294-4C6F723077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33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50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550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2E77E-0038-4099-9294-4C6F723077F5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9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7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01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8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6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81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4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4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83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1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74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9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73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4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8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07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0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20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9379-F518-4197-97A9-8E02605CEDDB}" type="datetimeFigureOut">
              <a:rPr lang="tr-TR" smtClean="0"/>
              <a:t>10.09.2020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0CCC-B3B0-44F6-8021-8BD09F1BBC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52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9379-F518-4197-97A9-8E02605CEDD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0CCC-B3B0-44F6-8021-8BD09F1BBC9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7077" y="2415910"/>
            <a:ext cx="11473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dirty="0"/>
              <a:t>	 </a:t>
            </a:r>
            <a:r>
              <a:rPr lang="tr-TR" sz="3500" dirty="0" smtClean="0"/>
              <a:t>             </a:t>
            </a:r>
            <a:r>
              <a:rPr lang="tr-TR" sz="4500" b="1" dirty="0" smtClean="0">
                <a:solidFill>
                  <a:srgbClr val="478AB5"/>
                </a:solidFill>
              </a:rPr>
              <a:t>Ön Ödemeli Elektrik Sayaçları</a:t>
            </a:r>
            <a:endParaRPr lang="tr-TR" sz="4500" b="1" dirty="0">
              <a:solidFill>
                <a:srgbClr val="478AB5"/>
              </a:solidFill>
            </a:endParaRPr>
          </a:p>
          <a:p>
            <a:r>
              <a:rPr lang="tr-TR" sz="4500" b="1" dirty="0">
                <a:solidFill>
                  <a:srgbClr val="478AB5"/>
                </a:solidFill>
              </a:rPr>
              <a:t>                     </a:t>
            </a:r>
            <a:r>
              <a:rPr lang="tr-TR" sz="4500" b="1" dirty="0" smtClean="0">
                <a:solidFill>
                  <a:srgbClr val="478AB5"/>
                </a:solidFill>
              </a:rPr>
              <a:t>           </a:t>
            </a:r>
            <a:endParaRPr lang="tr-TR" sz="4500" b="1" dirty="0">
              <a:solidFill>
                <a:srgbClr val="478AB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738" y="60436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</a:t>
            </a:r>
            <a:r>
              <a:rPr lang="tr-TR" sz="3200" b="1" dirty="0" smtClean="0">
                <a:solidFill>
                  <a:srgbClr val="E7E6E6"/>
                </a:solidFill>
              </a:rPr>
              <a:t>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Monofaze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Regulations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Compatible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international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requirement</a:t>
            </a:r>
            <a:r>
              <a:rPr lang="tr-TR" sz="1600" dirty="0">
                <a:solidFill>
                  <a:srgbClr val="0070C0"/>
                </a:solidFill>
              </a:rPr>
              <a:t> (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be </a:t>
            </a:r>
            <a:r>
              <a:rPr lang="tr-TR" sz="1600" dirty="0" err="1">
                <a:solidFill>
                  <a:srgbClr val="0070C0"/>
                </a:solidFill>
              </a:rPr>
              <a:t>mutually</a:t>
            </a:r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tr-TR" sz="1600" dirty="0" err="1">
                <a:solidFill>
                  <a:srgbClr val="0070C0"/>
                </a:solidFill>
              </a:rPr>
              <a:t>agreed</a:t>
            </a:r>
            <a:r>
              <a:rPr lang="tr-TR" sz="1600" dirty="0">
                <a:solidFill>
                  <a:srgbClr val="0070C0"/>
                </a:solidFill>
              </a:rPr>
              <a:t> )   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Technology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Contactless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communication</a:t>
            </a:r>
            <a:r>
              <a:rPr lang="tr-TR" sz="1600" dirty="0">
                <a:solidFill>
                  <a:srgbClr val="0070C0"/>
                </a:solidFill>
              </a:rPr>
              <a:t> is </a:t>
            </a:r>
            <a:r>
              <a:rPr lang="tr-TR" sz="1600" dirty="0" err="1">
                <a:solidFill>
                  <a:srgbClr val="0070C0"/>
                </a:solidFill>
              </a:rPr>
              <a:t>provided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through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Mifare</a:t>
            </a:r>
            <a:r>
              <a:rPr lang="tr-TR" sz="1600" dirty="0">
                <a:solidFill>
                  <a:srgbClr val="0070C0"/>
                </a:solidFill>
              </a:rPr>
              <a:t> / RFID </a:t>
            </a:r>
            <a:r>
              <a:rPr lang="tr-TR" sz="1600" dirty="0" err="1">
                <a:solidFill>
                  <a:srgbClr val="0070C0"/>
                </a:solidFill>
              </a:rPr>
              <a:t>technology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RFField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Detection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Automatic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push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button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activation</a:t>
            </a:r>
            <a:r>
              <a:rPr lang="tr-TR" sz="1600" dirty="0">
                <a:solidFill>
                  <a:srgbClr val="0070C0"/>
                </a:solidFill>
              </a:rPr>
              <a:t> ( </a:t>
            </a:r>
            <a:r>
              <a:rPr lang="tr-TR" sz="1600" dirty="0" err="1">
                <a:solidFill>
                  <a:srgbClr val="0070C0"/>
                </a:solidFill>
              </a:rPr>
              <a:t>Optional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*Alarm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Cancelable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acoustic</a:t>
            </a:r>
            <a:r>
              <a:rPr lang="tr-TR" sz="1600" dirty="0">
                <a:solidFill>
                  <a:srgbClr val="0070C0"/>
                </a:solidFill>
              </a:rPr>
              <a:t> alarm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Contour </a:t>
            </a:r>
            <a:r>
              <a:rPr lang="en-US" sz="1600" dirty="0">
                <a:solidFill>
                  <a:srgbClr val="0070C0"/>
                </a:solidFill>
              </a:rPr>
              <a:t>back-up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en-US" sz="1600" dirty="0">
                <a:solidFill>
                  <a:srgbClr val="0070C0"/>
                </a:solidFill>
              </a:rPr>
              <a:t>Available (Optional)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*Compatibility</a:t>
            </a:r>
            <a:r>
              <a:rPr lang="tr-TR" sz="1600" dirty="0">
                <a:solidFill>
                  <a:srgbClr val="0070C0"/>
                </a:solidFill>
              </a:rPr>
              <a:t>	: Since it is </a:t>
            </a:r>
            <a:r>
              <a:rPr lang="tr-TR" sz="1600" dirty="0" err="1">
                <a:solidFill>
                  <a:srgbClr val="0070C0"/>
                </a:solidFill>
              </a:rPr>
              <a:t>possible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write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desired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sectors</a:t>
            </a:r>
            <a:r>
              <a:rPr lang="tr-TR" sz="1600" dirty="0">
                <a:solidFill>
                  <a:srgbClr val="0070C0"/>
                </a:solidFill>
              </a:rPr>
              <a:t>, </a:t>
            </a:r>
            <a:r>
              <a:rPr lang="tr-TR" sz="1600" dirty="0" err="1">
                <a:solidFill>
                  <a:srgbClr val="0070C0"/>
                </a:solidFill>
              </a:rPr>
              <a:t>more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than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one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application</a:t>
            </a:r>
            <a:r>
              <a:rPr lang="tr-TR" sz="1600" dirty="0">
                <a:solidFill>
                  <a:srgbClr val="0070C0"/>
                </a:solidFill>
              </a:rPr>
              <a:t>                      </a:t>
            </a:r>
          </a:p>
          <a:p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tr-TR" sz="1600" dirty="0" smtClean="0">
                <a:solidFill>
                  <a:srgbClr val="0070C0"/>
                </a:solidFill>
              </a:rPr>
              <a:t>		   can </a:t>
            </a:r>
            <a:r>
              <a:rPr lang="tr-TR" sz="1600" dirty="0">
                <a:solidFill>
                  <a:srgbClr val="0070C0"/>
                </a:solidFill>
              </a:rPr>
              <a:t>be </a:t>
            </a:r>
            <a:r>
              <a:rPr lang="tr-TR" sz="1600" dirty="0" err="1">
                <a:solidFill>
                  <a:srgbClr val="0070C0"/>
                </a:solidFill>
              </a:rPr>
              <a:t>run</a:t>
            </a:r>
            <a:r>
              <a:rPr lang="tr-TR" sz="1600" dirty="0">
                <a:solidFill>
                  <a:srgbClr val="0070C0"/>
                </a:solidFill>
              </a:rPr>
              <a:t> at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same</a:t>
            </a:r>
            <a:r>
              <a:rPr lang="tr-TR" sz="1600" dirty="0">
                <a:solidFill>
                  <a:srgbClr val="0070C0"/>
                </a:solidFill>
              </a:rPr>
              <a:t> time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same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card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Credit</a:t>
            </a:r>
            <a:r>
              <a:rPr lang="tr-TR" sz="1600" dirty="0">
                <a:solidFill>
                  <a:srgbClr val="0070C0"/>
                </a:solidFill>
              </a:rPr>
              <a:t>		: </a:t>
            </a:r>
            <a:r>
              <a:rPr lang="tr-TR" sz="1600" dirty="0" err="1">
                <a:solidFill>
                  <a:srgbClr val="0070C0"/>
                </a:solidFill>
              </a:rPr>
              <a:t>Cutting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counter</a:t>
            </a:r>
            <a:r>
              <a:rPr lang="tr-TR" sz="1600" dirty="0">
                <a:solidFill>
                  <a:srgbClr val="0070C0"/>
                </a:solidFill>
              </a:rPr>
              <a:t> at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desired</a:t>
            </a:r>
            <a:r>
              <a:rPr lang="tr-TR" sz="1600" dirty="0">
                <a:solidFill>
                  <a:srgbClr val="0070C0"/>
                </a:solidFill>
              </a:rPr>
              <a:t> time </a:t>
            </a:r>
            <a:r>
              <a:rPr lang="tr-TR" sz="1600" dirty="0" err="1">
                <a:solidFill>
                  <a:srgbClr val="0070C0"/>
                </a:solidFill>
              </a:rPr>
              <a:t>periods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possibility</a:t>
            </a:r>
            <a:r>
              <a:rPr lang="tr-TR" sz="1600" dirty="0">
                <a:solidFill>
                  <a:srgbClr val="0070C0"/>
                </a:solidFill>
              </a:rPr>
              <a:t> of </a:t>
            </a:r>
            <a:r>
              <a:rPr lang="tr-TR" sz="1600" dirty="0" err="1">
                <a:solidFill>
                  <a:srgbClr val="0070C0"/>
                </a:solidFill>
              </a:rPr>
              <a:t>credit</a:t>
            </a:r>
            <a:r>
              <a:rPr lang="tr-TR" sz="1600" dirty="0">
                <a:solidFill>
                  <a:srgbClr val="0070C0"/>
                </a:solidFill>
              </a:rPr>
              <a:t> is </a:t>
            </a:r>
          </a:p>
          <a:p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tr-TR" sz="1600" dirty="0" smtClean="0">
                <a:solidFill>
                  <a:srgbClr val="0070C0"/>
                </a:solidFill>
              </a:rPr>
              <a:t>		   </a:t>
            </a:r>
            <a:r>
              <a:rPr lang="tr-TR" sz="1600" dirty="0" err="1" smtClean="0">
                <a:solidFill>
                  <a:srgbClr val="0070C0"/>
                </a:solidFill>
              </a:rPr>
              <a:t>provided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Easy </a:t>
            </a:r>
            <a:r>
              <a:rPr lang="en-US" sz="1600" dirty="0">
                <a:solidFill>
                  <a:srgbClr val="0070C0"/>
                </a:solidFill>
              </a:rPr>
              <a:t>to use          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en-US" sz="1600" dirty="0">
                <a:solidFill>
                  <a:srgbClr val="0070C0"/>
                </a:solidFill>
              </a:rPr>
              <a:t>Easy installation and easy to use feature by means of an Accounting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                                   </a:t>
            </a:r>
            <a:r>
              <a:rPr lang="tr-TR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Program </a:t>
            </a:r>
            <a:r>
              <a:rPr lang="en-US" sz="1600" dirty="0">
                <a:solidFill>
                  <a:srgbClr val="0070C0"/>
                </a:solidFill>
              </a:rPr>
              <a:t>(Optional) 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5" y="2490179"/>
            <a:ext cx="2988384" cy="23893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rgbClr val="E7E6E6"/>
                </a:solidFill>
              </a:rPr>
              <a:t>6.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Trifaze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*Model </a:t>
            </a:r>
            <a:r>
              <a:rPr lang="tr-TR" sz="1600" dirty="0">
                <a:solidFill>
                  <a:srgbClr val="0070C0"/>
                </a:solidFill>
              </a:rPr>
              <a:t>Name	: </a:t>
            </a:r>
            <a:r>
              <a:rPr lang="tr-TR" sz="1600" dirty="0" smtClean="0">
                <a:solidFill>
                  <a:srgbClr val="0070C0"/>
                </a:solidFill>
              </a:rPr>
              <a:t>REF.TM.01(Three </a:t>
            </a:r>
            <a:r>
              <a:rPr lang="tr-TR" sz="1600" dirty="0" err="1" smtClean="0">
                <a:solidFill>
                  <a:srgbClr val="0070C0"/>
                </a:solidFill>
              </a:rPr>
              <a:t>Phase</a:t>
            </a:r>
            <a:r>
              <a:rPr lang="tr-TR" sz="1600" dirty="0" smtClean="0">
                <a:solidFill>
                  <a:srgbClr val="0070C0"/>
                </a:solidFill>
              </a:rPr>
              <a:t> ) 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Meter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Defination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smtClean="0">
                <a:solidFill>
                  <a:srgbClr val="0070C0"/>
                </a:solidFill>
              </a:rPr>
              <a:t>3 </a:t>
            </a:r>
            <a:r>
              <a:rPr lang="tr-TR" sz="1600" dirty="0" err="1">
                <a:solidFill>
                  <a:srgbClr val="0070C0"/>
                </a:solidFill>
              </a:rPr>
              <a:t>Phase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smtClean="0">
                <a:solidFill>
                  <a:srgbClr val="0070C0"/>
                </a:solidFill>
              </a:rPr>
              <a:t>4 </a:t>
            </a:r>
            <a:r>
              <a:rPr lang="tr-TR" sz="1600" dirty="0" err="1">
                <a:solidFill>
                  <a:srgbClr val="0070C0"/>
                </a:solidFill>
              </a:rPr>
              <a:t>Wires</a:t>
            </a:r>
            <a:r>
              <a:rPr lang="tr-TR" sz="1600" dirty="0">
                <a:solidFill>
                  <a:srgbClr val="0070C0"/>
                </a:solidFill>
              </a:rPr>
              <a:t> , 4 </a:t>
            </a:r>
            <a:r>
              <a:rPr lang="tr-TR" sz="1600" dirty="0" err="1">
                <a:solidFill>
                  <a:srgbClr val="0070C0"/>
                </a:solidFill>
              </a:rPr>
              <a:t>Tariffs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err="1">
                <a:solidFill>
                  <a:srgbClr val="0070C0"/>
                </a:solidFill>
              </a:rPr>
              <a:t>Demantmetered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err="1">
                <a:solidFill>
                  <a:srgbClr val="0070C0"/>
                </a:solidFill>
              </a:rPr>
              <a:t>Outdoor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err="1">
                <a:solidFill>
                  <a:srgbClr val="0070C0"/>
                </a:solidFill>
              </a:rPr>
              <a:t>Prepayment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 smtClean="0">
                <a:solidFill>
                  <a:srgbClr val="0070C0"/>
                </a:solidFill>
              </a:rPr>
              <a:t>Meter</a:t>
            </a:r>
            <a:endParaRPr lang="tr-TR" sz="1600" dirty="0" smtClean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Accuracy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Class	: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B ( Class 1 )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Referance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Voltage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smtClean="0">
                <a:solidFill>
                  <a:srgbClr val="0070C0"/>
                </a:solidFill>
              </a:rPr>
              <a:t>3x230/400V </a:t>
            </a:r>
            <a:r>
              <a:rPr lang="tr-TR" sz="1600" dirty="0">
                <a:solidFill>
                  <a:srgbClr val="0070C0"/>
                </a:solidFill>
              </a:rPr>
              <a:t>( </a:t>
            </a:r>
            <a:r>
              <a:rPr lang="tr-TR" sz="1600" dirty="0" err="1">
                <a:solidFill>
                  <a:srgbClr val="0070C0"/>
                </a:solidFill>
              </a:rPr>
              <a:t>Compitable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3x240 </a:t>
            </a:r>
            <a:r>
              <a:rPr lang="tr-TR" sz="1600" dirty="0">
                <a:solidFill>
                  <a:srgbClr val="0070C0"/>
                </a:solidFill>
              </a:rPr>
              <a:t>/ 400V </a:t>
            </a:r>
            <a:r>
              <a:rPr lang="tr-TR" sz="1600" dirty="0" smtClean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Wide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InputVoltage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   : </a:t>
            </a:r>
            <a:r>
              <a:rPr lang="tr-TR" sz="1600" dirty="0">
                <a:solidFill>
                  <a:srgbClr val="0070C0"/>
                </a:solidFill>
              </a:rPr>
              <a:t>120V(Minimum) – 300V(Maksimum) ( </a:t>
            </a:r>
            <a:r>
              <a:rPr lang="tr-TR" sz="1600" dirty="0" err="1">
                <a:solidFill>
                  <a:srgbClr val="0070C0"/>
                </a:solidFill>
              </a:rPr>
              <a:t>Phase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Notr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Frequency</a:t>
            </a:r>
            <a:r>
              <a:rPr lang="tr-TR" sz="1600" dirty="0" smtClean="0">
                <a:solidFill>
                  <a:srgbClr val="0070C0"/>
                </a:solidFill>
              </a:rPr>
              <a:t>          </a:t>
            </a:r>
            <a:r>
              <a:rPr lang="tr-TR" sz="1600" dirty="0">
                <a:solidFill>
                  <a:srgbClr val="0070C0"/>
                </a:solidFill>
              </a:rPr>
              <a:t>	: 50Hz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Take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Off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Current</a:t>
            </a:r>
            <a:r>
              <a:rPr lang="tr-TR" sz="1600" dirty="0">
                <a:solidFill>
                  <a:srgbClr val="0070C0"/>
                </a:solidFill>
              </a:rPr>
              <a:t>	: 20mA ( 5A / 200 in standart )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*Minimum </a:t>
            </a:r>
            <a:r>
              <a:rPr lang="tr-TR" sz="1600" dirty="0" err="1">
                <a:solidFill>
                  <a:srgbClr val="0070C0"/>
                </a:solidFill>
              </a:rPr>
              <a:t>Current</a:t>
            </a:r>
            <a:r>
              <a:rPr lang="tr-TR" sz="1600" dirty="0">
                <a:solidFill>
                  <a:srgbClr val="0070C0"/>
                </a:solidFill>
              </a:rPr>
              <a:t>  	: 250mA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Referance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Current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    : 5A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*Maksimum </a:t>
            </a:r>
            <a:r>
              <a:rPr lang="tr-TR" sz="1600" dirty="0" err="1" smtClean="0">
                <a:solidFill>
                  <a:srgbClr val="0070C0"/>
                </a:solidFill>
              </a:rPr>
              <a:t>Current</a:t>
            </a:r>
            <a:r>
              <a:rPr lang="tr-TR" sz="1600" dirty="0" smtClean="0">
                <a:solidFill>
                  <a:srgbClr val="0070C0"/>
                </a:solidFill>
              </a:rPr>
              <a:t>   : 80A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7" y="1624862"/>
            <a:ext cx="3082184" cy="382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8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rgbClr val="E7E6E6"/>
                </a:solidFill>
              </a:rPr>
              <a:t>6.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Trifaze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*IP </a:t>
            </a:r>
            <a:r>
              <a:rPr lang="tr-TR" sz="1600" dirty="0">
                <a:solidFill>
                  <a:srgbClr val="0070C0"/>
                </a:solidFill>
              </a:rPr>
              <a:t>Class		: IP54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Protection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Class	: 2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Humidity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Rate   	: %95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*Operating </a:t>
            </a:r>
            <a:r>
              <a:rPr lang="tr-TR" sz="1600" dirty="0" err="1">
                <a:solidFill>
                  <a:srgbClr val="0070C0"/>
                </a:solidFill>
              </a:rPr>
              <a:t>Temp</a:t>
            </a:r>
            <a:r>
              <a:rPr lang="tr-TR" sz="1600" dirty="0">
                <a:solidFill>
                  <a:srgbClr val="0070C0"/>
                </a:solidFill>
              </a:rPr>
              <a:t>.	: -40 , +80 °C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Mechanical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Env</a:t>
            </a:r>
            <a:r>
              <a:rPr lang="tr-TR" sz="1600" dirty="0">
                <a:solidFill>
                  <a:srgbClr val="0070C0"/>
                </a:solidFill>
              </a:rPr>
              <a:t>.	: M1 ( </a:t>
            </a:r>
            <a:r>
              <a:rPr lang="tr-TR" sz="1600" dirty="0" err="1">
                <a:solidFill>
                  <a:srgbClr val="0070C0"/>
                </a:solidFill>
              </a:rPr>
              <a:t>According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2004 / 22 / EC </a:t>
            </a:r>
            <a:r>
              <a:rPr lang="tr-TR" sz="1600" dirty="0" err="1">
                <a:solidFill>
                  <a:srgbClr val="0070C0"/>
                </a:solidFill>
              </a:rPr>
              <a:t>directive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Elektromagnetic</a:t>
            </a:r>
            <a:r>
              <a:rPr lang="tr-TR" sz="1600" dirty="0">
                <a:solidFill>
                  <a:srgbClr val="0070C0"/>
                </a:solidFill>
              </a:rPr>
              <a:t>	: E2  (</a:t>
            </a:r>
            <a:r>
              <a:rPr lang="tr-TR" sz="1600" dirty="0" err="1">
                <a:solidFill>
                  <a:srgbClr val="0070C0"/>
                </a:solidFill>
              </a:rPr>
              <a:t>According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2004 / 22 / EC </a:t>
            </a:r>
            <a:r>
              <a:rPr lang="tr-TR" sz="1600" dirty="0" err="1">
                <a:solidFill>
                  <a:srgbClr val="0070C0"/>
                </a:solidFill>
              </a:rPr>
              <a:t>directive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Voltage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r>
              <a:rPr lang="tr-TR" sz="1600" dirty="0">
                <a:solidFill>
                  <a:srgbClr val="0070C0"/>
                </a:solidFill>
              </a:rPr>
              <a:t>	: &lt;1W ( </a:t>
            </a:r>
            <a:r>
              <a:rPr lang="tr-TR" sz="1600" dirty="0" err="1">
                <a:solidFill>
                  <a:srgbClr val="0070C0"/>
                </a:solidFill>
              </a:rPr>
              <a:t>Should</a:t>
            </a:r>
            <a:r>
              <a:rPr lang="tr-TR" sz="1600" dirty="0">
                <a:solidFill>
                  <a:srgbClr val="0070C0"/>
                </a:solidFill>
              </a:rPr>
              <a:t> be &lt;2W in standart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Current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r>
              <a:rPr lang="tr-TR" sz="1600" dirty="0">
                <a:solidFill>
                  <a:srgbClr val="0070C0"/>
                </a:solidFill>
              </a:rPr>
              <a:t>	: &lt;0.2W ( </a:t>
            </a:r>
            <a:r>
              <a:rPr lang="tr-TR" sz="1600" dirty="0" err="1">
                <a:solidFill>
                  <a:srgbClr val="0070C0"/>
                </a:solidFill>
              </a:rPr>
              <a:t>Should</a:t>
            </a:r>
            <a:r>
              <a:rPr lang="tr-TR" sz="1600" dirty="0">
                <a:solidFill>
                  <a:srgbClr val="0070C0"/>
                </a:solidFill>
              </a:rPr>
              <a:t> be &lt;1W in standart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*Total </a:t>
            </a:r>
            <a:r>
              <a:rPr lang="tr-TR" sz="1600" dirty="0">
                <a:solidFill>
                  <a:srgbClr val="0070C0"/>
                </a:solidFill>
              </a:rPr>
              <a:t>Power           </a:t>
            </a:r>
            <a:r>
              <a:rPr lang="tr-TR" sz="1600" dirty="0" smtClean="0">
                <a:solidFill>
                  <a:srgbClr val="0070C0"/>
                </a:solidFill>
              </a:rPr>
              <a:t>      : </a:t>
            </a:r>
            <a:r>
              <a:rPr lang="tr-TR" sz="1600" dirty="0">
                <a:solidFill>
                  <a:srgbClr val="0070C0"/>
                </a:solidFill>
              </a:rPr>
              <a:t>&lt;1.2W ( Total </a:t>
            </a:r>
            <a:r>
              <a:rPr lang="tr-TR" sz="1600" dirty="0" err="1">
                <a:solidFill>
                  <a:srgbClr val="0070C0"/>
                </a:solidFill>
              </a:rPr>
              <a:t>power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consumption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phase</a:t>
            </a:r>
            <a:r>
              <a:rPr lang="tr-TR" sz="1600" dirty="0">
                <a:solidFill>
                  <a:srgbClr val="0070C0"/>
                </a:solidFill>
              </a:rPr>
              <a:t> )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 ESD</a:t>
            </a:r>
            <a:r>
              <a:rPr lang="tr-TR" sz="1600" dirty="0">
                <a:solidFill>
                  <a:srgbClr val="0070C0"/>
                </a:solidFill>
              </a:rPr>
              <a:t>		: 8KV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contacts</a:t>
            </a:r>
            <a:r>
              <a:rPr lang="tr-TR" sz="1600" dirty="0">
                <a:solidFill>
                  <a:srgbClr val="0070C0"/>
                </a:solidFill>
              </a:rPr>
              <a:t> , 15KV </a:t>
            </a:r>
            <a:r>
              <a:rPr lang="tr-TR" sz="1600" dirty="0" err="1">
                <a:solidFill>
                  <a:srgbClr val="0070C0"/>
                </a:solidFill>
              </a:rPr>
              <a:t>by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air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Impulse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Voltage</a:t>
            </a:r>
            <a:r>
              <a:rPr lang="tr-TR" sz="1600" dirty="0">
                <a:solidFill>
                  <a:srgbClr val="0070C0"/>
                </a:solidFill>
              </a:rPr>
              <a:t>	: 12kV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Meter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Constant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smtClean="0">
                <a:solidFill>
                  <a:srgbClr val="0070C0"/>
                </a:solidFill>
              </a:rPr>
              <a:t>1000imp/</a:t>
            </a:r>
            <a:r>
              <a:rPr lang="tr-TR" sz="1600" dirty="0" err="1" smtClean="0">
                <a:solidFill>
                  <a:srgbClr val="0070C0"/>
                </a:solidFill>
              </a:rPr>
              <a:t>kWh</a:t>
            </a:r>
            <a:endParaRPr lang="tr-TR" sz="1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" y="2364717"/>
            <a:ext cx="3464323" cy="26402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0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rgbClr val="E7E6E6"/>
                </a:solidFill>
              </a:rPr>
              <a:t>6.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Trifaze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>
                <a:solidFill>
                  <a:srgbClr val="0070C0"/>
                </a:solidFill>
              </a:rPr>
              <a:t>LCD		: 6 + 3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Comm</a:t>
            </a:r>
            <a:r>
              <a:rPr lang="tr-TR" sz="1600" dirty="0">
                <a:solidFill>
                  <a:srgbClr val="0070C0"/>
                </a:solidFill>
              </a:rPr>
              <a:t>. Rate	: 300 – 9600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*Interface1</a:t>
            </a:r>
            <a:r>
              <a:rPr lang="tr-TR" sz="1600" dirty="0">
                <a:solidFill>
                  <a:srgbClr val="0070C0"/>
                </a:solidFill>
              </a:rPr>
              <a:t>	: Optical Port ( 300 – 9600 )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)(</a:t>
            </a:r>
            <a:r>
              <a:rPr lang="tr-TR" sz="1600" dirty="0" err="1">
                <a:solidFill>
                  <a:srgbClr val="0070C0"/>
                </a:solidFill>
              </a:rPr>
              <a:t>Indepandent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*Interface2	: </a:t>
            </a:r>
            <a:r>
              <a:rPr lang="tr-TR" sz="1600" dirty="0">
                <a:solidFill>
                  <a:srgbClr val="0070C0"/>
                </a:solidFill>
              </a:rPr>
              <a:t>Rs485 Port ( 300 – 9600 )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)( </a:t>
            </a:r>
            <a:r>
              <a:rPr lang="tr-TR" sz="1600" dirty="0" err="1">
                <a:solidFill>
                  <a:srgbClr val="0070C0"/>
                </a:solidFill>
              </a:rPr>
              <a:t>Indepandent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Generator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Tariffi</a:t>
            </a:r>
            <a:r>
              <a:rPr lang="tr-TR" sz="1600" dirty="0">
                <a:solidFill>
                  <a:srgbClr val="0070C0"/>
                </a:solidFill>
              </a:rPr>
              <a:t>    </a:t>
            </a:r>
            <a:r>
              <a:rPr lang="tr-TR" sz="1600" dirty="0" smtClean="0">
                <a:solidFill>
                  <a:srgbClr val="0070C0"/>
                </a:solidFill>
              </a:rPr>
              <a:t>    : 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tariff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detection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auxiliary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contact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input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Sys</a:t>
            </a:r>
            <a:r>
              <a:rPr lang="tr-TR" sz="1600" dirty="0">
                <a:solidFill>
                  <a:srgbClr val="0070C0"/>
                </a:solidFill>
              </a:rPr>
              <a:t>. </a:t>
            </a:r>
            <a:r>
              <a:rPr lang="tr-TR" sz="1600" dirty="0" err="1">
                <a:solidFill>
                  <a:srgbClr val="0070C0"/>
                </a:solidFill>
              </a:rPr>
              <a:t>Battary</a:t>
            </a:r>
            <a:r>
              <a:rPr lang="tr-TR" sz="1600" dirty="0">
                <a:solidFill>
                  <a:srgbClr val="0070C0"/>
                </a:solidFill>
              </a:rPr>
              <a:t> Life   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>
                <a:solidFill>
                  <a:srgbClr val="0070C0"/>
                </a:solidFill>
              </a:rPr>
              <a:t>10Year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Shutoff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 smtClean="0">
                <a:solidFill>
                  <a:srgbClr val="0070C0"/>
                </a:solidFill>
              </a:rPr>
              <a:t>Structure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Internal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Latch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Relay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*Security </a:t>
            </a:r>
            <a:r>
              <a:rPr lang="tr-TR" sz="1600" dirty="0" err="1">
                <a:solidFill>
                  <a:srgbClr val="0070C0"/>
                </a:solidFill>
              </a:rPr>
              <a:t>Logs</a:t>
            </a:r>
            <a:r>
              <a:rPr lang="tr-TR" sz="1600" dirty="0">
                <a:solidFill>
                  <a:srgbClr val="0070C0"/>
                </a:solidFill>
              </a:rPr>
              <a:t>       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Up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Cover</a:t>
            </a:r>
            <a:r>
              <a:rPr lang="tr-TR" sz="1600" dirty="0">
                <a:solidFill>
                  <a:srgbClr val="0070C0"/>
                </a:solidFill>
              </a:rPr>
              <a:t> , Terminal </a:t>
            </a:r>
            <a:r>
              <a:rPr lang="tr-TR" sz="1600" dirty="0" err="1">
                <a:solidFill>
                  <a:srgbClr val="0070C0"/>
                </a:solidFill>
              </a:rPr>
              <a:t>Cover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ext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*Data </a:t>
            </a:r>
            <a:r>
              <a:rPr lang="tr-TR" sz="1600" dirty="0" err="1" smtClean="0">
                <a:solidFill>
                  <a:srgbClr val="0070C0"/>
                </a:solidFill>
              </a:rPr>
              <a:t>Logs</a:t>
            </a:r>
            <a:r>
              <a:rPr lang="tr-TR" sz="1600" dirty="0" smtClean="0">
                <a:solidFill>
                  <a:srgbClr val="0070C0"/>
                </a:solidFill>
              </a:rPr>
              <a:t>		: </a:t>
            </a:r>
            <a:r>
              <a:rPr lang="tr-TR" sz="1600" dirty="0">
                <a:solidFill>
                  <a:srgbClr val="0070C0"/>
                </a:solidFill>
              </a:rPr>
              <a:t>1 </a:t>
            </a:r>
            <a:r>
              <a:rPr lang="tr-TR" sz="1600" dirty="0" err="1">
                <a:solidFill>
                  <a:srgbClr val="0070C0"/>
                </a:solidFill>
              </a:rPr>
              <a:t>Year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Related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Standarts</a:t>
            </a:r>
            <a:r>
              <a:rPr lang="tr-TR" sz="1600" dirty="0">
                <a:solidFill>
                  <a:srgbClr val="0070C0"/>
                </a:solidFill>
              </a:rPr>
              <a:t>	: EN 62056-11 , EN 62053-21    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Related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Docs</a:t>
            </a:r>
            <a:r>
              <a:rPr lang="tr-TR" sz="1600" dirty="0">
                <a:solidFill>
                  <a:srgbClr val="0070C0"/>
                </a:solidFill>
              </a:rPr>
              <a:t>	: MID </a:t>
            </a:r>
            <a:r>
              <a:rPr lang="tr-TR" sz="1600" dirty="0" err="1">
                <a:solidFill>
                  <a:srgbClr val="0070C0"/>
                </a:solidFill>
              </a:rPr>
              <a:t>compatibility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" y="2623197"/>
            <a:ext cx="3475704" cy="1877103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rgbClr val="E7E6E6"/>
                </a:solidFill>
              </a:rPr>
              <a:t>6.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Trifaze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>
                <a:solidFill>
                  <a:srgbClr val="0070C0"/>
                </a:solidFill>
              </a:rPr>
              <a:t>Regulations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Compatible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international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requirement</a:t>
            </a:r>
            <a:r>
              <a:rPr lang="tr-TR" sz="1600" dirty="0">
                <a:solidFill>
                  <a:srgbClr val="0070C0"/>
                </a:solidFill>
              </a:rPr>
              <a:t> (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be </a:t>
            </a:r>
            <a:r>
              <a:rPr lang="tr-TR" sz="1600" dirty="0" err="1">
                <a:solidFill>
                  <a:srgbClr val="0070C0"/>
                </a:solidFill>
              </a:rPr>
              <a:t>mutually</a:t>
            </a:r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tr-TR" sz="1600" dirty="0" err="1">
                <a:solidFill>
                  <a:srgbClr val="0070C0"/>
                </a:solidFill>
              </a:rPr>
              <a:t>agreed</a:t>
            </a:r>
            <a:r>
              <a:rPr lang="tr-TR" sz="1600" dirty="0">
                <a:solidFill>
                  <a:srgbClr val="0070C0"/>
                </a:solidFill>
              </a:rPr>
              <a:t> )   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Technology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Contactless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communication</a:t>
            </a:r>
            <a:r>
              <a:rPr lang="tr-TR" sz="1600" dirty="0">
                <a:solidFill>
                  <a:srgbClr val="0070C0"/>
                </a:solidFill>
              </a:rPr>
              <a:t> is </a:t>
            </a:r>
            <a:r>
              <a:rPr lang="tr-TR" sz="1600" dirty="0" err="1">
                <a:solidFill>
                  <a:srgbClr val="0070C0"/>
                </a:solidFill>
              </a:rPr>
              <a:t>provided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through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Mifare</a:t>
            </a:r>
            <a:r>
              <a:rPr lang="tr-TR" sz="1600" dirty="0">
                <a:solidFill>
                  <a:srgbClr val="0070C0"/>
                </a:solidFill>
              </a:rPr>
              <a:t> / RFID </a:t>
            </a:r>
            <a:r>
              <a:rPr lang="tr-TR" sz="1600" dirty="0" err="1">
                <a:solidFill>
                  <a:srgbClr val="0070C0"/>
                </a:solidFill>
              </a:rPr>
              <a:t>technology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RFField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Detection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Automatic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push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button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activation</a:t>
            </a:r>
            <a:r>
              <a:rPr lang="tr-TR" sz="1600" dirty="0">
                <a:solidFill>
                  <a:srgbClr val="0070C0"/>
                </a:solidFill>
              </a:rPr>
              <a:t> ( </a:t>
            </a:r>
            <a:r>
              <a:rPr lang="tr-TR" sz="1600" dirty="0" err="1">
                <a:solidFill>
                  <a:srgbClr val="0070C0"/>
                </a:solidFill>
              </a:rPr>
              <a:t>Optional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*Alarm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Cancelable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acoustic</a:t>
            </a:r>
            <a:r>
              <a:rPr lang="tr-TR" sz="1600" dirty="0">
                <a:solidFill>
                  <a:srgbClr val="0070C0"/>
                </a:solidFill>
              </a:rPr>
              <a:t> alarm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Contour </a:t>
            </a:r>
            <a:r>
              <a:rPr lang="en-US" sz="1600" dirty="0">
                <a:solidFill>
                  <a:srgbClr val="0070C0"/>
                </a:solidFill>
              </a:rPr>
              <a:t>back-up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en-US" sz="1600" dirty="0">
                <a:solidFill>
                  <a:srgbClr val="0070C0"/>
                </a:solidFill>
              </a:rPr>
              <a:t>Available (Optional)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*Compatibility</a:t>
            </a:r>
            <a:r>
              <a:rPr lang="tr-TR" sz="1600" dirty="0">
                <a:solidFill>
                  <a:srgbClr val="0070C0"/>
                </a:solidFill>
              </a:rPr>
              <a:t>	: Since it is </a:t>
            </a:r>
            <a:r>
              <a:rPr lang="tr-TR" sz="1600" dirty="0" err="1">
                <a:solidFill>
                  <a:srgbClr val="0070C0"/>
                </a:solidFill>
              </a:rPr>
              <a:t>possible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write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desired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sectors</a:t>
            </a:r>
            <a:r>
              <a:rPr lang="tr-TR" sz="1600" dirty="0">
                <a:solidFill>
                  <a:srgbClr val="0070C0"/>
                </a:solidFill>
              </a:rPr>
              <a:t>, </a:t>
            </a:r>
            <a:r>
              <a:rPr lang="tr-TR" sz="1600" dirty="0" err="1">
                <a:solidFill>
                  <a:srgbClr val="0070C0"/>
                </a:solidFill>
              </a:rPr>
              <a:t>more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than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one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application</a:t>
            </a:r>
            <a:r>
              <a:rPr lang="tr-TR" sz="1600" dirty="0">
                <a:solidFill>
                  <a:srgbClr val="0070C0"/>
                </a:solidFill>
              </a:rPr>
              <a:t>                      </a:t>
            </a:r>
          </a:p>
          <a:p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tr-TR" sz="1600" dirty="0" smtClean="0">
                <a:solidFill>
                  <a:srgbClr val="0070C0"/>
                </a:solidFill>
              </a:rPr>
              <a:t>		   can </a:t>
            </a:r>
            <a:r>
              <a:rPr lang="tr-TR" sz="1600" dirty="0">
                <a:solidFill>
                  <a:srgbClr val="0070C0"/>
                </a:solidFill>
              </a:rPr>
              <a:t>be </a:t>
            </a:r>
            <a:r>
              <a:rPr lang="tr-TR" sz="1600" dirty="0" err="1">
                <a:solidFill>
                  <a:srgbClr val="0070C0"/>
                </a:solidFill>
              </a:rPr>
              <a:t>run</a:t>
            </a:r>
            <a:r>
              <a:rPr lang="tr-TR" sz="1600" dirty="0">
                <a:solidFill>
                  <a:srgbClr val="0070C0"/>
                </a:solidFill>
              </a:rPr>
              <a:t> at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same</a:t>
            </a:r>
            <a:r>
              <a:rPr lang="tr-TR" sz="1600" dirty="0">
                <a:solidFill>
                  <a:srgbClr val="0070C0"/>
                </a:solidFill>
              </a:rPr>
              <a:t> time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same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card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Credit</a:t>
            </a:r>
            <a:r>
              <a:rPr lang="tr-TR" sz="1600" dirty="0">
                <a:solidFill>
                  <a:srgbClr val="0070C0"/>
                </a:solidFill>
              </a:rPr>
              <a:t>		: </a:t>
            </a:r>
            <a:r>
              <a:rPr lang="tr-TR" sz="1600" dirty="0" err="1">
                <a:solidFill>
                  <a:srgbClr val="0070C0"/>
                </a:solidFill>
              </a:rPr>
              <a:t>Cutting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counter</a:t>
            </a:r>
            <a:r>
              <a:rPr lang="tr-TR" sz="1600" dirty="0">
                <a:solidFill>
                  <a:srgbClr val="0070C0"/>
                </a:solidFill>
              </a:rPr>
              <a:t> at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desired</a:t>
            </a:r>
            <a:r>
              <a:rPr lang="tr-TR" sz="1600" dirty="0">
                <a:solidFill>
                  <a:srgbClr val="0070C0"/>
                </a:solidFill>
              </a:rPr>
              <a:t> time </a:t>
            </a:r>
            <a:r>
              <a:rPr lang="tr-TR" sz="1600" dirty="0" err="1">
                <a:solidFill>
                  <a:srgbClr val="0070C0"/>
                </a:solidFill>
              </a:rPr>
              <a:t>periods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the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possibility</a:t>
            </a:r>
            <a:r>
              <a:rPr lang="tr-TR" sz="1600" dirty="0">
                <a:solidFill>
                  <a:srgbClr val="0070C0"/>
                </a:solidFill>
              </a:rPr>
              <a:t> of </a:t>
            </a:r>
            <a:r>
              <a:rPr lang="tr-TR" sz="1600" dirty="0" err="1">
                <a:solidFill>
                  <a:srgbClr val="0070C0"/>
                </a:solidFill>
              </a:rPr>
              <a:t>credit</a:t>
            </a:r>
            <a:r>
              <a:rPr lang="tr-TR" sz="1600" dirty="0">
                <a:solidFill>
                  <a:srgbClr val="0070C0"/>
                </a:solidFill>
              </a:rPr>
              <a:t> is </a:t>
            </a:r>
          </a:p>
          <a:p>
            <a:r>
              <a:rPr lang="tr-TR" sz="1600" dirty="0">
                <a:solidFill>
                  <a:srgbClr val="0070C0"/>
                </a:solidFill>
              </a:rPr>
              <a:t>  </a:t>
            </a:r>
            <a:r>
              <a:rPr lang="tr-TR" sz="1600" dirty="0" smtClean="0">
                <a:solidFill>
                  <a:srgbClr val="0070C0"/>
                </a:solidFill>
              </a:rPr>
              <a:t>		   </a:t>
            </a:r>
            <a:r>
              <a:rPr lang="tr-TR" sz="1600" dirty="0" err="1" smtClean="0">
                <a:solidFill>
                  <a:srgbClr val="0070C0"/>
                </a:solidFill>
              </a:rPr>
              <a:t>provided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Easy </a:t>
            </a:r>
            <a:r>
              <a:rPr lang="en-US" sz="1600" dirty="0">
                <a:solidFill>
                  <a:srgbClr val="0070C0"/>
                </a:solidFill>
              </a:rPr>
              <a:t>to use          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en-US" sz="1600" dirty="0">
                <a:solidFill>
                  <a:srgbClr val="0070C0"/>
                </a:solidFill>
              </a:rPr>
              <a:t>Easy installation and easy to use feature by means of an Accounting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70C0"/>
                </a:solidFill>
              </a:rPr>
              <a:t>                                     </a:t>
            </a:r>
            <a:r>
              <a:rPr lang="tr-TR" sz="1600" dirty="0" smtClean="0">
                <a:solidFill>
                  <a:srgbClr val="0070C0"/>
                </a:solidFill>
              </a:rPr>
              <a:t>     </a:t>
            </a:r>
            <a:r>
              <a:rPr lang="en-US" sz="1600" dirty="0" smtClean="0">
                <a:solidFill>
                  <a:srgbClr val="0070C0"/>
                </a:solidFill>
              </a:rPr>
              <a:t>Program </a:t>
            </a:r>
            <a:r>
              <a:rPr lang="en-US" sz="1600" dirty="0">
                <a:solidFill>
                  <a:srgbClr val="0070C0"/>
                </a:solidFill>
              </a:rPr>
              <a:t>(Optional) 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5" y="1734821"/>
            <a:ext cx="3030491" cy="172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1" y="4069164"/>
            <a:ext cx="3171825" cy="212407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2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397768" y="1517679"/>
            <a:ext cx="33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Klavika Bd" panose="02000803050000020004" pitchFamily="50" charset="0"/>
              </a:rPr>
              <a:t>TEŞEKKÜRLER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68" y="4664024"/>
            <a:ext cx="3591201" cy="2537782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90800" y="2164010"/>
            <a:ext cx="5980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0070C0"/>
                </a:solidFill>
              </a:rPr>
              <a:t>TEŞEKKÜRLER</a:t>
            </a:r>
            <a:endParaRPr lang="tr-TR" sz="4000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82" y="5907515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9" y="271208"/>
            <a:ext cx="626354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1083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2"/>
                </a:solidFill>
              </a:rPr>
              <a:t>Sunum İçeriği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3411694"/>
              </p:ext>
            </p:extLst>
          </p:nvPr>
        </p:nvGraphicFramePr>
        <p:xfrm>
          <a:off x="4567217" y="1032395"/>
          <a:ext cx="6888480" cy="519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173" y="6219825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3" y="1651000"/>
            <a:ext cx="3606862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2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369381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56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chemeClr val="bg2"/>
                </a:solidFill>
              </a:rPr>
              <a:t>1. Mevcut </a:t>
            </a:r>
            <a:r>
              <a:rPr lang="tr-TR" sz="3200" b="1" dirty="0">
                <a:solidFill>
                  <a:schemeClr val="bg2"/>
                </a:solidFill>
              </a:rPr>
              <a:t>Durumun </a:t>
            </a:r>
            <a:r>
              <a:rPr lang="tr-TR" sz="3200" b="1" dirty="0" smtClean="0">
                <a:solidFill>
                  <a:schemeClr val="bg2"/>
                </a:solidFill>
              </a:rPr>
              <a:t>Özeti</a:t>
            </a:r>
            <a:endParaRPr lang="tr-TR" sz="3200" b="1" dirty="0">
              <a:solidFill>
                <a:schemeClr val="bg2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634516" y="1388756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kendi ihtiyacı doğrultusunda elektrik dağıtım şirketine başvurur ve abonelik alır ,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42" y="6115324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634517" y="1873013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aylık ihtiyacı doğrultusunda tüketimini gerçekleştirir ,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634515" y="2331041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Ayda bir defa sayaçlar periyodik olarak okunur 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3634515" y="2855368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Aylık bazda fatura müşteriye ibraz edilir ,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634515" y="3370622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problemsiz ve </a:t>
            </a:r>
            <a:r>
              <a:rPr lang="tr-TR" sz="1700" dirty="0">
                <a:solidFill>
                  <a:srgbClr val="0070C0"/>
                </a:solidFill>
              </a:rPr>
              <a:t> </a:t>
            </a:r>
            <a:r>
              <a:rPr lang="tr-TR" sz="1700" dirty="0" smtClean="0">
                <a:solidFill>
                  <a:srgbClr val="0070C0"/>
                </a:solidFill>
              </a:rPr>
              <a:t>ödemesini yapar ise kullanım bu şekliyle devam eder ,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634514" y="3846472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ödeme anlamında problemli ise kesme ihbarı bırakılır ,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3634517" y="4352815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belirgin bir zaman sonunda ödeme yapmadı ise ekipler tarafından enerji kesilir ,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3634513" y="4877130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kaçak anlamında problemli ise rutin kontrollerde ekipler bulur ise ceza uygular ,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634517" y="5362648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Bu yapıda Kayıp / Kaçak ekipleri sahayı rutin olarak kontrol altında tutmak zorundadır .   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24" name="Resim 23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1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9" y="1270214"/>
            <a:ext cx="2483181" cy="210040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glow>
              <a:schemeClr val="accent1"/>
            </a:glow>
            <a:outerShdw blurRad="482600" dist="50800" dir="2700000" algn="tl" rotWithShape="0">
              <a:prstClr val="black">
                <a:alpha val="56000"/>
              </a:prstClr>
            </a:outerShdw>
            <a:reflection endPos="0" dist="50800" dir="5400000" sy="-100000" algn="bl" rotWithShape="0"/>
            <a:softEdge rad="393700"/>
          </a:effectLst>
          <a:scene3d>
            <a:camera prst="orthographicFront"/>
            <a:lightRig rig="threePt" dir="t"/>
          </a:scene3d>
          <a:sp3d>
            <a:bevelT w="12700"/>
          </a:sp3d>
        </p:spPr>
      </p:pic>
      <p:pic>
        <p:nvPicPr>
          <p:cNvPr id="25" name="Resim 24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6" y="3895945"/>
            <a:ext cx="2665625" cy="2290087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  <a:effectLst>
            <a:outerShdw blurRad="25400" dist="50800" dir="5400000" algn="ctr" rotWithShape="0">
              <a:srgbClr val="000000">
                <a:alpha val="45000"/>
              </a:srgbClr>
            </a:outerShdw>
            <a:softEdge rad="355600"/>
          </a:effectLst>
        </p:spPr>
      </p:pic>
    </p:spTree>
    <p:extLst>
      <p:ext uri="{BB962C8B-B14F-4D97-AF65-F5344CB8AC3E}">
        <p14:creationId xmlns:p14="http://schemas.microsoft.com/office/powerpoint/2010/main" val="24817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6" grpId="0"/>
          <p:bldP spid="17" grpId="0"/>
          <p:bldP spid="18" grpId="0"/>
          <p:bldP spid="20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6" grpId="0"/>
          <p:bldP spid="17" grpId="0"/>
          <p:bldP spid="18" grpId="0"/>
          <p:bldP spid="20" grpId="0"/>
          <p:bldP spid="21" grpId="0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356681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5672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2.  Hedeflenen Durum</a:t>
            </a:r>
          </a:p>
          <a:p>
            <a:pPr>
              <a:spcBef>
                <a:spcPct val="0"/>
              </a:spcBef>
            </a:pP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634516" y="1388756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kendi ihtiyacı doğrultusunda elektrik dağıtım şirketine başvurur ve abonelik yapar ,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42" y="6115324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3634517" y="1873013"/>
            <a:ext cx="8350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aylık ihtiyacı doğrultusunda </a:t>
            </a:r>
            <a:r>
              <a:rPr lang="tr-TR" sz="1700" dirty="0" err="1" smtClean="0">
                <a:solidFill>
                  <a:srgbClr val="0070C0"/>
                </a:solidFill>
              </a:rPr>
              <a:t>kwh</a:t>
            </a:r>
            <a:r>
              <a:rPr lang="tr-TR" sz="1700" dirty="0" smtClean="0">
                <a:solidFill>
                  <a:srgbClr val="0070C0"/>
                </a:solidFill>
              </a:rPr>
              <a:t> satın alır ve kendi sayacına yükler 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634515" y="2331041"/>
            <a:ext cx="835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Sayaçlar </a:t>
            </a:r>
            <a:r>
              <a:rPr lang="tr-TR" sz="1700" dirty="0" err="1" smtClean="0">
                <a:solidFill>
                  <a:srgbClr val="0070C0"/>
                </a:solidFill>
              </a:rPr>
              <a:t>kwh</a:t>
            </a:r>
            <a:r>
              <a:rPr lang="tr-TR" sz="1700" dirty="0" smtClean="0">
                <a:solidFill>
                  <a:srgbClr val="0070C0"/>
                </a:solidFill>
              </a:rPr>
              <a:t> tükenmeye yakın alarm verir , müşteri ödemesini yapar ise kullanım bu şekliyle devam eder 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3634514" y="2957666"/>
            <a:ext cx="835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ödeme anlamında problemli yani </a:t>
            </a:r>
            <a:r>
              <a:rPr lang="tr-TR" sz="1700" dirty="0" err="1" smtClean="0">
                <a:solidFill>
                  <a:srgbClr val="0070C0"/>
                </a:solidFill>
              </a:rPr>
              <a:t>kwh</a:t>
            </a:r>
            <a:r>
              <a:rPr lang="tr-TR" sz="1700" dirty="0" smtClean="0">
                <a:solidFill>
                  <a:srgbClr val="0070C0"/>
                </a:solidFill>
              </a:rPr>
              <a:t> satın almaz ise sayaç dahili açma kesme rölesi ile enerjiyi keser , tekrar </a:t>
            </a:r>
            <a:r>
              <a:rPr lang="tr-TR" sz="1700" dirty="0" err="1" smtClean="0">
                <a:solidFill>
                  <a:srgbClr val="0070C0"/>
                </a:solidFill>
              </a:rPr>
              <a:t>enerjilendirmek</a:t>
            </a:r>
            <a:r>
              <a:rPr lang="tr-TR" sz="1700" dirty="0" smtClean="0">
                <a:solidFill>
                  <a:srgbClr val="0070C0"/>
                </a:solidFill>
              </a:rPr>
              <a:t> için </a:t>
            </a:r>
            <a:r>
              <a:rPr lang="tr-TR" sz="1700" dirty="0" err="1" smtClean="0">
                <a:solidFill>
                  <a:srgbClr val="0070C0"/>
                </a:solidFill>
              </a:rPr>
              <a:t>kwh</a:t>
            </a:r>
            <a:r>
              <a:rPr lang="tr-TR" sz="1700" dirty="0" smtClean="0">
                <a:solidFill>
                  <a:srgbClr val="0070C0"/>
                </a:solidFill>
              </a:rPr>
              <a:t> satın almak zorundadır .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3634512" y="3598949"/>
            <a:ext cx="83500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kaçak anlamında problemli ise sayaç bunu algılar ve dahili açma kesme rölesi ile enerjiyi keser , tekrar </a:t>
            </a:r>
            <a:r>
              <a:rPr lang="tr-TR" sz="1700" dirty="0" err="1" smtClean="0">
                <a:solidFill>
                  <a:srgbClr val="0070C0"/>
                </a:solidFill>
              </a:rPr>
              <a:t>enerjilendirmek</a:t>
            </a:r>
            <a:r>
              <a:rPr lang="tr-TR" sz="1700" dirty="0" smtClean="0">
                <a:solidFill>
                  <a:srgbClr val="0070C0"/>
                </a:solidFill>
              </a:rPr>
              <a:t> için sistem yöneticisi tarafından yetkilendirilmek zorundadır . Kaçak yapan müşteri </a:t>
            </a:r>
            <a:r>
              <a:rPr lang="tr-TR" sz="1700" dirty="0" err="1" smtClean="0">
                <a:solidFill>
                  <a:srgbClr val="0070C0"/>
                </a:solidFill>
              </a:rPr>
              <a:t>kontür</a:t>
            </a:r>
            <a:r>
              <a:rPr lang="tr-TR" sz="1700" dirty="0" smtClean="0">
                <a:solidFill>
                  <a:srgbClr val="0070C0"/>
                </a:solidFill>
              </a:rPr>
              <a:t> satın alsa da kullanımına devam edemez.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3634517" y="4575248"/>
            <a:ext cx="835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Bu yapıda Kayıp / Kaçak ekipleri sahayı rutin olarak kontrol altında tutmak zorunda değil ,</a:t>
            </a:r>
          </a:p>
          <a:p>
            <a:r>
              <a:rPr lang="tr-TR" sz="1700" dirty="0">
                <a:solidFill>
                  <a:srgbClr val="0070C0"/>
                </a:solidFill>
              </a:rPr>
              <a:t>s</a:t>
            </a:r>
            <a:r>
              <a:rPr lang="tr-TR" sz="1700" dirty="0" smtClean="0">
                <a:solidFill>
                  <a:srgbClr val="0070C0"/>
                </a:solidFill>
              </a:rPr>
              <a:t>istemden trafo bazlı kayıp kaçak analizi yapılır , sadece problemli bölgeye odaklanılır .     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5" y="1449098"/>
            <a:ext cx="3138494" cy="21241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4" y="3916900"/>
            <a:ext cx="2674855" cy="25175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8" grpId="0"/>
          <p:bldP spid="21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8" grpId="0"/>
          <p:bldP spid="21" grpId="0"/>
          <p:bldP spid="2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7791781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767245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7442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rgbClr val="E7E6E6"/>
                </a:solidFill>
              </a:rPr>
              <a:t>3.  Ön Ödemeli Sayaçların Kullanım  Amacı</a:t>
            </a:r>
            <a:endParaRPr lang="tr-TR" sz="3200" b="1" dirty="0">
              <a:solidFill>
                <a:srgbClr val="E7E6E6"/>
              </a:solidFill>
            </a:endParaRPr>
          </a:p>
          <a:p>
            <a:pPr>
              <a:spcBef>
                <a:spcPct val="0"/>
              </a:spcBef>
            </a:pP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767805" y="1228938"/>
            <a:ext cx="60301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Aylık gereksiz </a:t>
            </a:r>
            <a:r>
              <a:rPr lang="tr-TR" sz="1700" dirty="0" err="1" smtClean="0">
                <a:solidFill>
                  <a:srgbClr val="0070C0"/>
                </a:solidFill>
              </a:rPr>
              <a:t>operasyonel</a:t>
            </a:r>
            <a:r>
              <a:rPr lang="tr-TR" sz="1700" dirty="0" smtClean="0">
                <a:solidFill>
                  <a:srgbClr val="0070C0"/>
                </a:solidFill>
              </a:rPr>
              <a:t> işlemleri ve maliyetlerini azaltmak ,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42" y="6115324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4767805" y="1891826"/>
            <a:ext cx="56999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Tahsilatı müşteri enerjiyi kullanmadan önce yapmak 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767805" y="2498241"/>
            <a:ext cx="512848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Etkili Kayıp / Kaçak kontrolü sağlamak ,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4767805" y="3142760"/>
            <a:ext cx="448078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Abonelik işlemlerini asgariye düşürmek ,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4767805" y="3761306"/>
            <a:ext cx="43550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Müşteriyi tasarrufa yöneltmek , 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4767805" y="4437597"/>
            <a:ext cx="41750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Müşteri memnuniyetini yükseltmek ,      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4767805" y="5113305"/>
            <a:ext cx="47093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Etkili raporlama yapabilmek , 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47" y="3916899"/>
            <a:ext cx="2463726" cy="2340540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9" y="1525364"/>
            <a:ext cx="3817083" cy="19457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8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8" grpId="0"/>
          <p:bldP spid="21" grpId="0"/>
          <p:bldP spid="23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2" grpId="0"/>
          <p:bldP spid="13" grpId="0"/>
          <p:bldP spid="15" grpId="0"/>
          <p:bldP spid="18" grpId="0"/>
          <p:bldP spid="21" grpId="0"/>
          <p:bldP spid="23" grpId="0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9" y="271208"/>
            <a:ext cx="6263548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9" y="253981"/>
            <a:ext cx="6306054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6" y="318669"/>
            <a:ext cx="567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 smtClean="0">
                <a:solidFill>
                  <a:srgbClr val="E7E6E6"/>
                </a:solidFill>
              </a:rPr>
              <a:t>4. Yapılacak Çalışmalar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518579" y="1197262"/>
            <a:ext cx="73557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>
                <a:solidFill>
                  <a:srgbClr val="0070C0"/>
                </a:solidFill>
              </a:rPr>
              <a:t>* </a:t>
            </a:r>
            <a:r>
              <a:rPr lang="tr-TR" sz="1700" dirty="0" smtClean="0">
                <a:solidFill>
                  <a:srgbClr val="0070C0"/>
                </a:solidFill>
              </a:rPr>
              <a:t>Öncelikle maksimum 1000 sayaçlık bir pilot proje organizasyonu yapılmalıdır ,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4518579" y="1885775"/>
            <a:ext cx="7355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srgbClr val="0070C0"/>
                </a:solidFill>
              </a:rPr>
              <a:t>* Pilot proje sürecinde elektriksel ve </a:t>
            </a:r>
            <a:r>
              <a:rPr lang="tr-TR" sz="1700" dirty="0" err="1" smtClean="0">
                <a:solidFill>
                  <a:srgbClr val="0070C0"/>
                </a:solidFill>
              </a:rPr>
              <a:t>yazılımsal</a:t>
            </a:r>
            <a:r>
              <a:rPr lang="tr-TR" sz="1700" dirty="0" smtClean="0">
                <a:solidFill>
                  <a:srgbClr val="0070C0"/>
                </a:solidFill>
              </a:rPr>
              <a:t> eğitimler elektrik dağıtım şirketi </a:t>
            </a:r>
          </a:p>
          <a:p>
            <a:r>
              <a:rPr lang="tr-TR" sz="1700" dirty="0" smtClean="0">
                <a:solidFill>
                  <a:srgbClr val="0070C0"/>
                </a:solidFill>
              </a:rPr>
              <a:t>personeline verilmelidir ,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518579" y="2632718"/>
            <a:ext cx="7355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srgbClr val="0070C0"/>
                </a:solidFill>
              </a:rPr>
              <a:t>* Pilot proje akabinde yaygınlaştırma kararı alınır ise yeni maliyetler ve üretim </a:t>
            </a:r>
          </a:p>
          <a:p>
            <a:r>
              <a:rPr lang="tr-TR" sz="1700" dirty="0" smtClean="0">
                <a:solidFill>
                  <a:srgbClr val="0070C0"/>
                </a:solidFill>
              </a:rPr>
              <a:t>altyapısı ihtiyaç  çerçevesinde revize edilmelidir, anlaşmalar yapılmalıdır ,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518579" y="3510669"/>
            <a:ext cx="7355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srgbClr val="0070C0"/>
                </a:solidFill>
              </a:rPr>
              <a:t>* Bu sürece paralel olarak sayacın test edilebilmesi ve servis işlemlerinin yerine </a:t>
            </a:r>
          </a:p>
          <a:p>
            <a:r>
              <a:rPr lang="tr-TR" sz="1700" dirty="0" smtClean="0">
                <a:solidFill>
                  <a:srgbClr val="0070C0"/>
                </a:solidFill>
              </a:rPr>
              <a:t>getirilmesi için Sayaç Ayar Laboratuvarı kurulmalıdır,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518579" y="4361073"/>
            <a:ext cx="73557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srgbClr val="0070C0"/>
                </a:solidFill>
              </a:rPr>
              <a:t>* Toplanan veriler web servisler marifetiyle tek noktada toplanmalı , büyük data </a:t>
            </a:r>
          </a:p>
          <a:p>
            <a:r>
              <a:rPr lang="tr-TR" sz="1700" dirty="0">
                <a:solidFill>
                  <a:srgbClr val="0070C0"/>
                </a:solidFill>
              </a:rPr>
              <a:t>a</a:t>
            </a:r>
            <a:r>
              <a:rPr lang="tr-TR" sz="1700" dirty="0" smtClean="0">
                <a:solidFill>
                  <a:srgbClr val="0070C0"/>
                </a:solidFill>
              </a:rPr>
              <a:t>nalizi için ekip kurulmalıdır , </a:t>
            </a:r>
            <a:endParaRPr lang="tr-TR" sz="1700" dirty="0">
              <a:solidFill>
                <a:srgbClr val="0070C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4518579" y="5310379"/>
            <a:ext cx="80117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dirty="0" smtClean="0">
                <a:solidFill>
                  <a:srgbClr val="0070C0"/>
                </a:solidFill>
              </a:rPr>
              <a:t>* Benzer şekilde her trafo bölgesi için trafo bazlı teknik ve ticari kaybın analizleri </a:t>
            </a:r>
          </a:p>
          <a:p>
            <a:r>
              <a:rPr lang="tr-TR" sz="1700" dirty="0" smtClean="0">
                <a:solidFill>
                  <a:srgbClr val="0070C0"/>
                </a:solidFill>
              </a:rPr>
              <a:t>yapılarak teknik ve ticari kaybın minimum seviyelere indirgenmesi hedeflenmelidir</a:t>
            </a:r>
            <a:endParaRPr lang="tr-TR" sz="17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6207125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729288"/>
            <a:ext cx="4000801" cy="3581091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</a:t>
            </a:r>
            <a:r>
              <a:rPr lang="tr-TR" sz="3200" b="1" dirty="0" smtClean="0">
                <a:solidFill>
                  <a:srgbClr val="E7E6E6"/>
                </a:solidFill>
              </a:rPr>
              <a:t>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Monofaze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*Model </a:t>
            </a:r>
            <a:r>
              <a:rPr lang="tr-TR" sz="1600" dirty="0">
                <a:solidFill>
                  <a:srgbClr val="0070C0"/>
                </a:solidFill>
              </a:rPr>
              <a:t>Name	: </a:t>
            </a:r>
            <a:r>
              <a:rPr lang="tr-TR" sz="1600" dirty="0" smtClean="0">
                <a:solidFill>
                  <a:srgbClr val="0070C0"/>
                </a:solidFill>
              </a:rPr>
              <a:t>REF.SM.01(</a:t>
            </a:r>
            <a:r>
              <a:rPr lang="tr-TR" sz="1600" dirty="0" err="1" smtClean="0">
                <a:solidFill>
                  <a:srgbClr val="0070C0"/>
                </a:solidFill>
              </a:rPr>
              <a:t>Single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 smtClean="0">
                <a:solidFill>
                  <a:srgbClr val="0070C0"/>
                </a:solidFill>
              </a:rPr>
              <a:t>Phase</a:t>
            </a:r>
            <a:r>
              <a:rPr lang="tr-TR" sz="1600" dirty="0" smtClean="0">
                <a:solidFill>
                  <a:srgbClr val="0070C0"/>
                </a:solidFill>
              </a:rPr>
              <a:t> ) 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Meter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Defination</a:t>
            </a:r>
            <a:r>
              <a:rPr lang="tr-TR" sz="1600" dirty="0">
                <a:solidFill>
                  <a:srgbClr val="0070C0"/>
                </a:solidFill>
              </a:rPr>
              <a:t>	: 1 </a:t>
            </a:r>
            <a:r>
              <a:rPr lang="tr-TR" sz="1600" dirty="0" err="1">
                <a:solidFill>
                  <a:srgbClr val="0070C0"/>
                </a:solidFill>
              </a:rPr>
              <a:t>Phase</a:t>
            </a:r>
            <a:r>
              <a:rPr lang="tr-TR" sz="1600" dirty="0">
                <a:solidFill>
                  <a:srgbClr val="0070C0"/>
                </a:solidFill>
              </a:rPr>
              <a:t> , 2 </a:t>
            </a:r>
            <a:r>
              <a:rPr lang="tr-TR" sz="1600" dirty="0" err="1">
                <a:solidFill>
                  <a:srgbClr val="0070C0"/>
                </a:solidFill>
              </a:rPr>
              <a:t>Wires</a:t>
            </a:r>
            <a:r>
              <a:rPr lang="tr-TR" sz="1600" dirty="0">
                <a:solidFill>
                  <a:srgbClr val="0070C0"/>
                </a:solidFill>
              </a:rPr>
              <a:t> , 4 </a:t>
            </a:r>
            <a:r>
              <a:rPr lang="tr-TR" sz="1600" dirty="0" err="1">
                <a:solidFill>
                  <a:srgbClr val="0070C0"/>
                </a:solidFill>
              </a:rPr>
              <a:t>Tariffs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err="1">
                <a:solidFill>
                  <a:srgbClr val="0070C0"/>
                </a:solidFill>
              </a:rPr>
              <a:t>Demantmetered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err="1">
                <a:solidFill>
                  <a:srgbClr val="0070C0"/>
                </a:solidFill>
              </a:rPr>
              <a:t>Outdoor</a:t>
            </a:r>
            <a:r>
              <a:rPr lang="tr-TR" sz="1600" dirty="0">
                <a:solidFill>
                  <a:srgbClr val="0070C0"/>
                </a:solidFill>
              </a:rPr>
              <a:t> , </a:t>
            </a:r>
            <a:r>
              <a:rPr lang="tr-TR" sz="1600" dirty="0" err="1">
                <a:solidFill>
                  <a:srgbClr val="0070C0"/>
                </a:solidFill>
              </a:rPr>
              <a:t>Prepayment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 smtClean="0">
                <a:solidFill>
                  <a:srgbClr val="0070C0"/>
                </a:solidFill>
              </a:rPr>
              <a:t>Meter</a:t>
            </a:r>
            <a:endParaRPr lang="tr-TR" sz="1600" dirty="0" smtClean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Accuracy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Class	: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B ( Class 1 )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Referance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Voltage</a:t>
            </a:r>
            <a:r>
              <a:rPr lang="tr-TR" sz="1600" dirty="0">
                <a:solidFill>
                  <a:srgbClr val="0070C0"/>
                </a:solidFill>
              </a:rPr>
              <a:t>	: 230/400V ( </a:t>
            </a:r>
            <a:r>
              <a:rPr lang="tr-TR" sz="1600" dirty="0" err="1">
                <a:solidFill>
                  <a:srgbClr val="0070C0"/>
                </a:solidFill>
              </a:rPr>
              <a:t>Compitable</a:t>
            </a:r>
            <a:r>
              <a:rPr lang="tr-TR" sz="1600" dirty="0">
                <a:solidFill>
                  <a:srgbClr val="0070C0"/>
                </a:solidFill>
              </a:rPr>
              <a:t> 240 / 400V </a:t>
            </a:r>
            <a:r>
              <a:rPr lang="tr-TR" sz="1600" dirty="0" smtClean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Wide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InputVoltage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   : </a:t>
            </a:r>
            <a:r>
              <a:rPr lang="tr-TR" sz="1600" dirty="0">
                <a:solidFill>
                  <a:srgbClr val="0070C0"/>
                </a:solidFill>
              </a:rPr>
              <a:t>120V(Minimum) – 300V(Maksimum) ( </a:t>
            </a:r>
            <a:r>
              <a:rPr lang="tr-TR" sz="1600" dirty="0" err="1">
                <a:solidFill>
                  <a:srgbClr val="0070C0"/>
                </a:solidFill>
              </a:rPr>
              <a:t>Phase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Notr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Frequency</a:t>
            </a:r>
            <a:r>
              <a:rPr lang="tr-TR" sz="1600" dirty="0" smtClean="0">
                <a:solidFill>
                  <a:srgbClr val="0070C0"/>
                </a:solidFill>
              </a:rPr>
              <a:t>          </a:t>
            </a:r>
            <a:r>
              <a:rPr lang="tr-TR" sz="1600" dirty="0">
                <a:solidFill>
                  <a:srgbClr val="0070C0"/>
                </a:solidFill>
              </a:rPr>
              <a:t>	: 50Hz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Take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Off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Current</a:t>
            </a:r>
            <a:r>
              <a:rPr lang="tr-TR" sz="1600" dirty="0">
                <a:solidFill>
                  <a:srgbClr val="0070C0"/>
                </a:solidFill>
              </a:rPr>
              <a:t>	: 20mA ( 5A / 200 in standart )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*Minimum </a:t>
            </a:r>
            <a:r>
              <a:rPr lang="tr-TR" sz="1600" dirty="0" err="1">
                <a:solidFill>
                  <a:srgbClr val="0070C0"/>
                </a:solidFill>
              </a:rPr>
              <a:t>Current</a:t>
            </a:r>
            <a:r>
              <a:rPr lang="tr-TR" sz="1600" dirty="0">
                <a:solidFill>
                  <a:srgbClr val="0070C0"/>
                </a:solidFill>
              </a:rPr>
              <a:t>  	: 250mA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Referance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Current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smtClean="0">
                <a:solidFill>
                  <a:srgbClr val="0070C0"/>
                </a:solidFill>
              </a:rPr>
              <a:t>    : 5A</a:t>
            </a:r>
          </a:p>
          <a:p>
            <a:r>
              <a:rPr lang="tr-TR" sz="1600" dirty="0" smtClean="0">
                <a:solidFill>
                  <a:srgbClr val="0070C0"/>
                </a:solidFill>
              </a:rPr>
              <a:t> </a:t>
            </a:r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*Maksimum </a:t>
            </a:r>
            <a:r>
              <a:rPr lang="tr-TR" sz="1600" dirty="0" err="1" smtClean="0">
                <a:solidFill>
                  <a:srgbClr val="0070C0"/>
                </a:solidFill>
              </a:rPr>
              <a:t>Current</a:t>
            </a:r>
            <a:r>
              <a:rPr lang="tr-TR" sz="1600" dirty="0" smtClean="0">
                <a:solidFill>
                  <a:srgbClr val="0070C0"/>
                </a:solidFill>
              </a:rPr>
              <a:t>   : </a:t>
            </a:r>
            <a:r>
              <a:rPr lang="tr-TR" sz="1600" dirty="0">
                <a:solidFill>
                  <a:srgbClr val="0070C0"/>
                </a:solidFill>
              </a:rPr>
              <a:t>100A</a:t>
            </a:r>
          </a:p>
          <a:p>
            <a:endParaRPr lang="tr-TR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905825"/>
            <a:ext cx="3032854" cy="401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30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</a:t>
            </a:r>
            <a:r>
              <a:rPr lang="tr-TR" sz="3200" b="1" dirty="0" smtClean="0">
                <a:solidFill>
                  <a:srgbClr val="E7E6E6"/>
                </a:solidFill>
              </a:rPr>
              <a:t>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Monofaze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*IP </a:t>
            </a:r>
            <a:r>
              <a:rPr lang="tr-TR" sz="1600" dirty="0">
                <a:solidFill>
                  <a:srgbClr val="0070C0"/>
                </a:solidFill>
              </a:rPr>
              <a:t>Class		: IP54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Protection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Class	: 2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Humidity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>
                <a:solidFill>
                  <a:srgbClr val="0070C0"/>
                </a:solidFill>
              </a:rPr>
              <a:t>Rate   	: %95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*Operating </a:t>
            </a:r>
            <a:r>
              <a:rPr lang="tr-TR" sz="1600" dirty="0" err="1">
                <a:solidFill>
                  <a:srgbClr val="0070C0"/>
                </a:solidFill>
              </a:rPr>
              <a:t>Temp</a:t>
            </a:r>
            <a:r>
              <a:rPr lang="tr-TR" sz="1600" dirty="0">
                <a:solidFill>
                  <a:srgbClr val="0070C0"/>
                </a:solidFill>
              </a:rPr>
              <a:t>.	: -40 , +80 °C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Mechanical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Env</a:t>
            </a:r>
            <a:r>
              <a:rPr lang="tr-TR" sz="1600" dirty="0">
                <a:solidFill>
                  <a:srgbClr val="0070C0"/>
                </a:solidFill>
              </a:rPr>
              <a:t>.	: M1 ( </a:t>
            </a:r>
            <a:r>
              <a:rPr lang="tr-TR" sz="1600" dirty="0" err="1">
                <a:solidFill>
                  <a:srgbClr val="0070C0"/>
                </a:solidFill>
              </a:rPr>
              <a:t>According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2004 / 22 / EC </a:t>
            </a:r>
            <a:r>
              <a:rPr lang="tr-TR" sz="1600" dirty="0" err="1">
                <a:solidFill>
                  <a:srgbClr val="0070C0"/>
                </a:solidFill>
              </a:rPr>
              <a:t>directive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Elektromagnetic</a:t>
            </a:r>
            <a:r>
              <a:rPr lang="tr-TR" sz="1600" dirty="0">
                <a:solidFill>
                  <a:srgbClr val="0070C0"/>
                </a:solidFill>
              </a:rPr>
              <a:t>	: E2  (</a:t>
            </a:r>
            <a:r>
              <a:rPr lang="tr-TR" sz="1600" dirty="0" err="1">
                <a:solidFill>
                  <a:srgbClr val="0070C0"/>
                </a:solidFill>
              </a:rPr>
              <a:t>According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to</a:t>
            </a:r>
            <a:r>
              <a:rPr lang="tr-TR" sz="1600" dirty="0">
                <a:solidFill>
                  <a:srgbClr val="0070C0"/>
                </a:solidFill>
              </a:rPr>
              <a:t> 2004 / 22 / EC </a:t>
            </a:r>
            <a:r>
              <a:rPr lang="tr-TR" sz="1600" dirty="0" err="1">
                <a:solidFill>
                  <a:srgbClr val="0070C0"/>
                </a:solidFill>
              </a:rPr>
              <a:t>directive</a:t>
            </a:r>
            <a:r>
              <a:rPr lang="tr-TR" sz="1600" dirty="0">
                <a:solidFill>
                  <a:srgbClr val="0070C0"/>
                </a:solidFill>
              </a:rPr>
              <a:t>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Voltage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r>
              <a:rPr lang="tr-TR" sz="1600" dirty="0">
                <a:solidFill>
                  <a:srgbClr val="0070C0"/>
                </a:solidFill>
              </a:rPr>
              <a:t>	: &lt;1W ( </a:t>
            </a:r>
            <a:r>
              <a:rPr lang="tr-TR" sz="1600" dirty="0" err="1">
                <a:solidFill>
                  <a:srgbClr val="0070C0"/>
                </a:solidFill>
              </a:rPr>
              <a:t>Should</a:t>
            </a:r>
            <a:r>
              <a:rPr lang="tr-TR" sz="1600" dirty="0">
                <a:solidFill>
                  <a:srgbClr val="0070C0"/>
                </a:solidFill>
              </a:rPr>
              <a:t> be &lt;2W in standart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Current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Circuit</a:t>
            </a:r>
            <a:r>
              <a:rPr lang="tr-TR" sz="1600" dirty="0">
                <a:solidFill>
                  <a:srgbClr val="0070C0"/>
                </a:solidFill>
              </a:rPr>
              <a:t>	: &lt;0.2W ( </a:t>
            </a:r>
            <a:r>
              <a:rPr lang="tr-TR" sz="1600" dirty="0" err="1">
                <a:solidFill>
                  <a:srgbClr val="0070C0"/>
                </a:solidFill>
              </a:rPr>
              <a:t>Should</a:t>
            </a:r>
            <a:r>
              <a:rPr lang="tr-TR" sz="1600" dirty="0">
                <a:solidFill>
                  <a:srgbClr val="0070C0"/>
                </a:solidFill>
              </a:rPr>
              <a:t> be &lt;1W in standart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*Total </a:t>
            </a:r>
            <a:r>
              <a:rPr lang="tr-TR" sz="1600" dirty="0">
                <a:solidFill>
                  <a:srgbClr val="0070C0"/>
                </a:solidFill>
              </a:rPr>
              <a:t>Power           </a:t>
            </a:r>
            <a:r>
              <a:rPr lang="tr-TR" sz="1600" dirty="0" smtClean="0">
                <a:solidFill>
                  <a:srgbClr val="0070C0"/>
                </a:solidFill>
              </a:rPr>
              <a:t>      : </a:t>
            </a:r>
            <a:r>
              <a:rPr lang="tr-TR" sz="1600" dirty="0">
                <a:solidFill>
                  <a:srgbClr val="0070C0"/>
                </a:solidFill>
              </a:rPr>
              <a:t>&lt;1.2W ( Total </a:t>
            </a:r>
            <a:r>
              <a:rPr lang="tr-TR" sz="1600" dirty="0" err="1">
                <a:solidFill>
                  <a:srgbClr val="0070C0"/>
                </a:solidFill>
              </a:rPr>
              <a:t>power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consumption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phase</a:t>
            </a:r>
            <a:r>
              <a:rPr lang="tr-TR" sz="1600" dirty="0">
                <a:solidFill>
                  <a:srgbClr val="0070C0"/>
                </a:solidFill>
              </a:rPr>
              <a:t> )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 ESD</a:t>
            </a:r>
            <a:r>
              <a:rPr lang="tr-TR" sz="1600" dirty="0">
                <a:solidFill>
                  <a:srgbClr val="0070C0"/>
                </a:solidFill>
              </a:rPr>
              <a:t>		: 8KV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contacts</a:t>
            </a:r>
            <a:r>
              <a:rPr lang="tr-TR" sz="1600" dirty="0">
                <a:solidFill>
                  <a:srgbClr val="0070C0"/>
                </a:solidFill>
              </a:rPr>
              <a:t> , 15KV </a:t>
            </a:r>
            <a:r>
              <a:rPr lang="tr-TR" sz="1600" dirty="0" err="1">
                <a:solidFill>
                  <a:srgbClr val="0070C0"/>
                </a:solidFill>
              </a:rPr>
              <a:t>by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air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Impulse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Voltage</a:t>
            </a:r>
            <a:r>
              <a:rPr lang="tr-TR" sz="1600" dirty="0">
                <a:solidFill>
                  <a:srgbClr val="0070C0"/>
                </a:solidFill>
              </a:rPr>
              <a:t>	: 12kV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Meter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Constant</a:t>
            </a:r>
            <a:r>
              <a:rPr lang="tr-TR" sz="1600" dirty="0">
                <a:solidFill>
                  <a:srgbClr val="0070C0"/>
                </a:solidFill>
              </a:rPr>
              <a:t>	: </a:t>
            </a:r>
            <a:r>
              <a:rPr lang="tr-TR" sz="1600" dirty="0" smtClean="0">
                <a:solidFill>
                  <a:srgbClr val="0070C0"/>
                </a:solidFill>
              </a:rPr>
              <a:t>1000imp/</a:t>
            </a:r>
            <a:r>
              <a:rPr lang="tr-TR" sz="1600" dirty="0" err="1" smtClean="0">
                <a:solidFill>
                  <a:srgbClr val="0070C0"/>
                </a:solidFill>
              </a:rPr>
              <a:t>kWh</a:t>
            </a:r>
            <a:endParaRPr lang="tr-TR" sz="1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" y="2364717"/>
            <a:ext cx="3464323" cy="26402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kenar 4"/>
          <p:cNvSpPr/>
          <p:nvPr/>
        </p:nvSpPr>
        <p:spPr>
          <a:xfrm>
            <a:off x="323518" y="271208"/>
            <a:ext cx="6904595" cy="661127"/>
          </a:xfrm>
          <a:prstGeom prst="parallelogram">
            <a:avLst/>
          </a:prstGeom>
          <a:solidFill>
            <a:srgbClr val="41B13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Paralelkenar 5"/>
          <p:cNvSpPr/>
          <p:nvPr/>
        </p:nvSpPr>
        <p:spPr>
          <a:xfrm>
            <a:off x="137078" y="253981"/>
            <a:ext cx="6858807" cy="678354"/>
          </a:xfrm>
          <a:prstGeom prst="parallelogram">
            <a:avLst/>
          </a:prstGeom>
          <a:solidFill>
            <a:srgbClr val="2A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66785" y="318669"/>
            <a:ext cx="6629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r-TR" sz="3200" b="1" dirty="0">
                <a:solidFill>
                  <a:srgbClr val="E7E6E6"/>
                </a:solidFill>
              </a:rPr>
              <a:t>5</a:t>
            </a:r>
            <a:r>
              <a:rPr lang="tr-TR" sz="3200" b="1" dirty="0" smtClean="0">
                <a:solidFill>
                  <a:srgbClr val="E7E6E6"/>
                </a:solidFill>
              </a:rPr>
              <a:t>. Proje Teknik Detayı ( </a:t>
            </a:r>
            <a:r>
              <a:rPr lang="tr-TR" sz="3200" b="1" dirty="0" err="1" smtClean="0">
                <a:solidFill>
                  <a:srgbClr val="E7E6E6"/>
                </a:solidFill>
              </a:rPr>
              <a:t>Monofaze</a:t>
            </a:r>
            <a:r>
              <a:rPr lang="tr-TR" sz="3200" b="1" dirty="0" smtClean="0">
                <a:solidFill>
                  <a:srgbClr val="E7E6E6"/>
                </a:solidFill>
              </a:rPr>
              <a:t> )</a:t>
            </a:r>
            <a:endParaRPr lang="tr-TR" sz="3200" b="1" dirty="0">
              <a:solidFill>
                <a:srgbClr val="E7E6E6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610098" y="973715"/>
            <a:ext cx="75819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solidFill>
                <a:srgbClr val="478AB5"/>
              </a:solidFill>
            </a:endParaRPr>
          </a:p>
          <a:p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566481" y="1176481"/>
            <a:ext cx="86255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>
                <a:solidFill>
                  <a:srgbClr val="0070C0"/>
                </a:solidFill>
              </a:rPr>
              <a:t>LCD		: 6 + 3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Comm</a:t>
            </a:r>
            <a:r>
              <a:rPr lang="tr-TR" sz="1600" dirty="0">
                <a:solidFill>
                  <a:srgbClr val="0070C0"/>
                </a:solidFill>
              </a:rPr>
              <a:t>. Rate	: 300 – 9600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*Interface1</a:t>
            </a:r>
            <a:r>
              <a:rPr lang="tr-TR" sz="1600" dirty="0">
                <a:solidFill>
                  <a:srgbClr val="0070C0"/>
                </a:solidFill>
              </a:rPr>
              <a:t>	: Optical Port ( 300 – 9600 )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)(</a:t>
            </a:r>
            <a:r>
              <a:rPr lang="tr-TR" sz="1600" dirty="0" err="1">
                <a:solidFill>
                  <a:srgbClr val="0070C0"/>
                </a:solidFill>
              </a:rPr>
              <a:t>Indepandent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*Interface2	: </a:t>
            </a:r>
            <a:r>
              <a:rPr lang="tr-TR" sz="1600" dirty="0">
                <a:solidFill>
                  <a:srgbClr val="0070C0"/>
                </a:solidFill>
              </a:rPr>
              <a:t>Rs485 Port ( 300 – 9600 ) ( IEC 62056-21 </a:t>
            </a:r>
            <a:r>
              <a:rPr lang="tr-TR" sz="1600" dirty="0" err="1">
                <a:solidFill>
                  <a:srgbClr val="0070C0"/>
                </a:solidFill>
              </a:rPr>
              <a:t>Mode</a:t>
            </a:r>
            <a:r>
              <a:rPr lang="tr-TR" sz="1600" dirty="0">
                <a:solidFill>
                  <a:srgbClr val="0070C0"/>
                </a:solidFill>
              </a:rPr>
              <a:t> C )( </a:t>
            </a:r>
            <a:r>
              <a:rPr lang="tr-TR" sz="1600" dirty="0" err="1">
                <a:solidFill>
                  <a:srgbClr val="0070C0"/>
                </a:solidFill>
              </a:rPr>
              <a:t>Indepandent</a:t>
            </a:r>
            <a:r>
              <a:rPr lang="tr-TR" sz="1600" dirty="0">
                <a:solidFill>
                  <a:srgbClr val="0070C0"/>
                </a:solidFill>
              </a:rPr>
              <a:t>)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Generator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Tariffi</a:t>
            </a:r>
            <a:r>
              <a:rPr lang="tr-TR" sz="1600" dirty="0">
                <a:solidFill>
                  <a:srgbClr val="0070C0"/>
                </a:solidFill>
              </a:rPr>
              <a:t>    </a:t>
            </a:r>
            <a:r>
              <a:rPr lang="tr-TR" sz="1600" dirty="0" smtClean="0">
                <a:solidFill>
                  <a:srgbClr val="0070C0"/>
                </a:solidFill>
              </a:rPr>
              <a:t>    : 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tariff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detection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with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generator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auxiliary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contact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input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Sys</a:t>
            </a:r>
            <a:r>
              <a:rPr lang="tr-TR" sz="1600" dirty="0">
                <a:solidFill>
                  <a:srgbClr val="0070C0"/>
                </a:solidFill>
              </a:rPr>
              <a:t>. </a:t>
            </a:r>
            <a:r>
              <a:rPr lang="tr-TR" sz="1600" dirty="0" err="1">
                <a:solidFill>
                  <a:srgbClr val="0070C0"/>
                </a:solidFill>
              </a:rPr>
              <a:t>Battary</a:t>
            </a:r>
            <a:r>
              <a:rPr lang="tr-TR" sz="1600" dirty="0">
                <a:solidFill>
                  <a:srgbClr val="0070C0"/>
                </a:solidFill>
              </a:rPr>
              <a:t> Life   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>
                <a:solidFill>
                  <a:srgbClr val="0070C0"/>
                </a:solidFill>
              </a:rPr>
              <a:t>10Year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Shutoff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 smtClean="0">
                <a:solidFill>
                  <a:srgbClr val="0070C0"/>
                </a:solidFill>
              </a:rPr>
              <a:t>Structure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Internal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Latch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Relay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</a:p>
          <a:p>
            <a:endParaRPr lang="tr-TR" sz="1600" dirty="0" smtClean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*Security </a:t>
            </a:r>
            <a:r>
              <a:rPr lang="tr-TR" sz="1600" dirty="0" err="1">
                <a:solidFill>
                  <a:srgbClr val="0070C0"/>
                </a:solidFill>
              </a:rPr>
              <a:t>Logs</a:t>
            </a:r>
            <a:r>
              <a:rPr lang="tr-TR" sz="1600" dirty="0">
                <a:solidFill>
                  <a:srgbClr val="0070C0"/>
                </a:solidFill>
              </a:rPr>
              <a:t>        </a:t>
            </a:r>
            <a:r>
              <a:rPr lang="tr-TR" sz="1600" dirty="0" smtClean="0">
                <a:solidFill>
                  <a:srgbClr val="0070C0"/>
                </a:solidFill>
              </a:rPr>
              <a:t>	: </a:t>
            </a:r>
            <a:r>
              <a:rPr lang="tr-TR" sz="1600" dirty="0" err="1">
                <a:solidFill>
                  <a:srgbClr val="0070C0"/>
                </a:solidFill>
              </a:rPr>
              <a:t>Up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Cover</a:t>
            </a:r>
            <a:r>
              <a:rPr lang="tr-TR" sz="1600" dirty="0">
                <a:solidFill>
                  <a:srgbClr val="0070C0"/>
                </a:solidFill>
              </a:rPr>
              <a:t> , Terminal </a:t>
            </a:r>
            <a:r>
              <a:rPr lang="tr-TR" sz="1600" dirty="0" err="1">
                <a:solidFill>
                  <a:srgbClr val="0070C0"/>
                </a:solidFill>
              </a:rPr>
              <a:t>Cover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ext</a:t>
            </a:r>
            <a:r>
              <a:rPr lang="tr-TR" sz="1600" dirty="0">
                <a:solidFill>
                  <a:srgbClr val="0070C0"/>
                </a:solidFill>
              </a:rPr>
              <a:t>.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*Data </a:t>
            </a:r>
            <a:r>
              <a:rPr lang="tr-TR" sz="1600" dirty="0" err="1" smtClean="0">
                <a:solidFill>
                  <a:srgbClr val="0070C0"/>
                </a:solidFill>
              </a:rPr>
              <a:t>Logs</a:t>
            </a:r>
            <a:r>
              <a:rPr lang="tr-TR" sz="1600" dirty="0" smtClean="0">
                <a:solidFill>
                  <a:srgbClr val="0070C0"/>
                </a:solidFill>
              </a:rPr>
              <a:t>		: </a:t>
            </a:r>
            <a:r>
              <a:rPr lang="tr-TR" sz="1600" dirty="0">
                <a:solidFill>
                  <a:srgbClr val="0070C0"/>
                </a:solidFill>
              </a:rPr>
              <a:t>1 </a:t>
            </a:r>
            <a:r>
              <a:rPr lang="tr-TR" sz="1600" dirty="0" err="1">
                <a:solidFill>
                  <a:srgbClr val="0070C0"/>
                </a:solidFill>
              </a:rPr>
              <a:t>Year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Related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Standarts</a:t>
            </a:r>
            <a:r>
              <a:rPr lang="tr-TR" sz="1600" dirty="0">
                <a:solidFill>
                  <a:srgbClr val="0070C0"/>
                </a:solidFill>
              </a:rPr>
              <a:t>	: EN 62056-11 , EN 62053-21    </a:t>
            </a:r>
          </a:p>
          <a:p>
            <a:endParaRPr lang="tr-TR" sz="1600" dirty="0">
              <a:solidFill>
                <a:srgbClr val="0070C0"/>
              </a:solidFill>
            </a:endParaRPr>
          </a:p>
          <a:p>
            <a:r>
              <a:rPr lang="tr-TR" sz="1600" dirty="0" smtClean="0">
                <a:solidFill>
                  <a:srgbClr val="0070C0"/>
                </a:solidFill>
              </a:rPr>
              <a:t>*</a:t>
            </a:r>
            <a:r>
              <a:rPr lang="tr-TR" sz="1600" dirty="0" err="1" smtClean="0">
                <a:solidFill>
                  <a:srgbClr val="0070C0"/>
                </a:solidFill>
              </a:rPr>
              <a:t>Related</a:t>
            </a:r>
            <a:r>
              <a:rPr lang="tr-TR" sz="1600" dirty="0" smtClean="0">
                <a:solidFill>
                  <a:srgbClr val="0070C0"/>
                </a:solidFill>
              </a:rPr>
              <a:t> </a:t>
            </a:r>
            <a:r>
              <a:rPr lang="tr-TR" sz="1600" dirty="0" err="1">
                <a:solidFill>
                  <a:srgbClr val="0070C0"/>
                </a:solidFill>
              </a:rPr>
              <a:t>Docs</a:t>
            </a:r>
            <a:r>
              <a:rPr lang="tr-TR" sz="1600" dirty="0">
                <a:solidFill>
                  <a:srgbClr val="0070C0"/>
                </a:solidFill>
              </a:rPr>
              <a:t>	: MID </a:t>
            </a:r>
            <a:r>
              <a:rPr lang="tr-TR" sz="1600" dirty="0" err="1">
                <a:solidFill>
                  <a:srgbClr val="0070C0"/>
                </a:solidFill>
              </a:rPr>
              <a:t>compatibility</a:t>
            </a:r>
            <a:endParaRPr lang="tr-TR" sz="1600" dirty="0">
              <a:solidFill>
                <a:srgbClr val="0070C0"/>
              </a:solidFill>
            </a:endParaRPr>
          </a:p>
          <a:p>
            <a:endParaRPr lang="tr-TR" sz="16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4" y="6119813"/>
            <a:ext cx="2143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" y="2623197"/>
            <a:ext cx="3475704" cy="1877103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22" grpId="0"/>
          <p:bldP spid="8" grpId="0"/>
        </p:bldLst>
      </p:timing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17249</TotalTime>
  <Words>530</Words>
  <Application>Microsoft Office PowerPoint</Application>
  <PresentationFormat>Özel</PresentationFormat>
  <Paragraphs>232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Office Teması</vt:lpstr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Komplo Teo</dc:creator>
  <cp:lastModifiedBy>Ari TOROSOĞLU</cp:lastModifiedBy>
  <cp:revision>625</cp:revision>
  <dcterms:created xsi:type="dcterms:W3CDTF">2016-07-28T06:36:29Z</dcterms:created>
  <dcterms:modified xsi:type="dcterms:W3CDTF">2020-09-10T11:18:12Z</dcterms:modified>
</cp:coreProperties>
</file>